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15.jpg" ContentType="image/pn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70" r:id="rId3"/>
    <p:sldId id="274" r:id="rId4"/>
    <p:sldId id="271" r:id="rId5"/>
    <p:sldId id="272" r:id="rId6"/>
    <p:sldId id="273" r:id="rId7"/>
    <p:sldId id="257" r:id="rId8"/>
    <p:sldId id="258" r:id="rId9"/>
    <p:sldId id="266" r:id="rId10"/>
    <p:sldId id="267" r:id="rId11"/>
    <p:sldId id="268" r:id="rId12"/>
    <p:sldId id="269" r:id="rId13"/>
    <p:sldId id="259" r:id="rId14"/>
    <p:sldId id="260" r:id="rId15"/>
    <p:sldId id="261" r:id="rId16"/>
    <p:sldId id="262" r:id="rId17"/>
    <p:sldId id="264" r:id="rId18"/>
    <p:sldId id="26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D6D6"/>
    <a:srgbClr val="8EFA00"/>
    <a:srgbClr val="76D6FF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82"/>
    <p:restoredTop sz="72301"/>
  </p:normalViewPr>
  <p:slideViewPr>
    <p:cSldViewPr snapToGrid="0" snapToObjects="1">
      <p:cViewPr varScale="1">
        <p:scale>
          <a:sx n="63" d="100"/>
          <a:sy n="63" d="100"/>
        </p:scale>
        <p:origin x="1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39849-057F-8D41-8BD7-B9CEFDC8A076}" type="datetimeFigureOut">
              <a:rPr lang="en-GB" smtClean="0"/>
              <a:t>04/03/2017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6541C-A919-DB49-9716-BFCD0D830A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293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tholic.org/encyclopedia/view.php?id=5217" TargetMode="External"/><Relationship Id="rId4" Type="http://schemas.openxmlformats.org/officeDocument/2006/relationships/hyperlink" Target="http://www.catholic.org/encyclopedia/view.php?id=5889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6</a:t>
            </a:r>
            <a:r>
              <a:rPr lang="en-GB" baseline="30000" dirty="0" smtClean="0"/>
              <a:t>th</a:t>
            </a:r>
            <a:r>
              <a:rPr lang="en-GB" baseline="0" dirty="0" smtClean="0"/>
              <a:t> Feb 2017</a:t>
            </a:r>
          </a:p>
          <a:p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Genesis 1:3</a:t>
            </a:r>
            <a:endParaRPr lang="en-GB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baseline="0" dirty="0" smtClean="0"/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'Let there be light,'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6541C-A919-DB49-9716-BFCD0D830A9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32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10</a:t>
            </a:r>
            <a:r>
              <a:rPr lang="en-GB" baseline="30000" dirty="0" smtClean="0"/>
              <a:t>th</a:t>
            </a:r>
            <a:r>
              <a:rPr lang="en-GB" dirty="0" smtClean="0"/>
              <a:t> Feb 2017</a:t>
            </a:r>
          </a:p>
          <a:p>
            <a:endParaRPr lang="en-GB" dirty="0" smtClean="0"/>
          </a:p>
          <a:p>
            <a:r>
              <a:rPr lang="en-GB" dirty="0" smtClean="0"/>
              <a:t>Mark 7:37</a:t>
            </a:r>
          </a:p>
          <a:p>
            <a:endParaRPr lang="en-GB" dirty="0" smtClean="0"/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Everything he does is good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6541C-A919-DB49-9716-BFCD0D830A9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389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C12B2-D1DE-7147-B8A7-B4DDBDCC085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584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March 2017</a:t>
            </a:r>
          </a:p>
          <a:p>
            <a:endParaRPr lang="en-GB" dirty="0" smtClean="0"/>
          </a:p>
          <a:p>
            <a:r>
              <a:rPr lang="en-GB" dirty="0" smtClean="0"/>
              <a:t>Luke 9</a:t>
            </a:r>
          </a:p>
          <a:p>
            <a:endParaRPr lang="en-GB" dirty="0" smtClean="0"/>
          </a:p>
          <a:p>
            <a:r>
              <a:rPr lang="en-GB" dirty="0" smtClean="0"/>
              <a:t>Take up His cross everyday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C12B2-D1DE-7147-B8A7-B4DDBDCC085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5527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E663C9-DDA8-8541-9B1A-EF1EFD52C88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9246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30</a:t>
            </a:r>
            <a:r>
              <a:rPr lang="en-GB" baseline="30000" dirty="0" smtClean="0"/>
              <a:t>th</a:t>
            </a:r>
            <a:r>
              <a:rPr lang="en-GB" dirty="0" smtClean="0"/>
              <a:t> Jan 2017</a:t>
            </a:r>
          </a:p>
          <a:p>
            <a:endParaRPr lang="en-GB" dirty="0" smtClean="0"/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the </a:t>
            </a: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Lord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 my side, I fear nothing.</a:t>
            </a:r>
            <a:endParaRPr lang="en-GB" dirty="0" smtClean="0"/>
          </a:p>
          <a:p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Psalms 31:24</a:t>
            </a:r>
            <a:endParaRPr lang="en-GB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 smtClean="0"/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 brave, take heart, all who put your </a:t>
            </a: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hope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 Yahweh.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FD4E6-73F9-8E46-993D-5AD3DDA6BFC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420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Socia</a:t>
            </a:r>
            <a:r>
              <a:rPr lang="en-US" baseline="0" dirty="0" smtClean="0"/>
              <a:t>l media with youth, parents an community.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POSITIVE OUTCOMES FROM SOCIAL MEDIA.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6541C-A919-DB49-9716-BFCD0D830A9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583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6541C-A919-DB49-9716-BFCD0D830A9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748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en-US" sz="1200" b="0" i="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Feb 2017</a:t>
            </a:r>
            <a:endParaRPr lang="en-US" sz="1200" b="0" i="0" kern="1200" baseline="300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baseline="300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Psalms</a:t>
            </a:r>
            <a:r>
              <a:rPr lang="en-US" sz="1200" b="0" i="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8:9</a:t>
            </a:r>
          </a:p>
          <a:p>
            <a:endParaRPr lang="en-US" sz="1200" b="0" i="0" kern="1200" baseline="300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Yahweh our Lord, how majestic your name throughout the world!</a:t>
            </a:r>
            <a:r>
              <a:rPr lang="en-US" dirty="0" smtClean="0"/>
              <a:t/>
            </a:r>
            <a:br>
              <a:rPr lang="en-US" dirty="0" smtClean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6541C-A919-DB49-9716-BFCD0D830A9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983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8</a:t>
            </a:r>
            <a:r>
              <a:rPr lang="en-GB" baseline="30000" dirty="0" smtClean="0"/>
              <a:t>th</a:t>
            </a:r>
            <a:r>
              <a:rPr lang="en-GB" dirty="0" smtClean="0"/>
              <a:t> Feb 2017</a:t>
            </a:r>
          </a:p>
          <a:p>
            <a:endParaRPr lang="en-GB" dirty="0" smtClean="0"/>
          </a:p>
          <a:p>
            <a:r>
              <a:rPr lang="en-GB" dirty="0" smtClean="0"/>
              <a:t>Psalms 104:30</a:t>
            </a:r>
          </a:p>
          <a:p>
            <a:endParaRPr lang="en-GB" dirty="0" smtClean="0"/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renew the face of the earth.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6541C-A919-DB49-9716-BFCD0D830A9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802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27C5F-A2A7-4E3A-8205-48C829BE8BAD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96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27C5F-A2A7-4E3A-8205-48C829BE8BAD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32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his glory will dwell in our land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27C5F-A2A7-4E3A-8205-48C829BE8B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38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9</a:t>
            </a:r>
            <a:r>
              <a:rPr lang="en-GB" baseline="30000" dirty="0" smtClean="0"/>
              <a:t>th</a:t>
            </a:r>
            <a:r>
              <a:rPr lang="en-GB" dirty="0" smtClean="0"/>
              <a:t> Feb 2017</a:t>
            </a:r>
          </a:p>
          <a:p>
            <a:endParaRPr lang="en-GB" dirty="0" smtClean="0"/>
          </a:p>
          <a:p>
            <a:r>
              <a:rPr lang="en-GB" dirty="0" smtClean="0"/>
              <a:t>Daily prayer</a:t>
            </a:r>
          </a:p>
          <a:p>
            <a:endParaRPr lang="en-GB" dirty="0" smtClean="0"/>
          </a:p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Father, Son, and Holy Spirit,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praise you and give you glory.</a:t>
            </a:r>
            <a:r>
              <a:rPr lang="en-GB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6541C-A919-DB49-9716-BFCD0D830A9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202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5FD27-A20A-D64D-82F8-A937D4872AEA}" type="datetimeFigureOut">
              <a:rPr lang="en-GB" smtClean="0"/>
              <a:t>04/03/2017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B5155-1566-F94D-811D-2F09856F67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337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5FD27-A20A-D64D-82F8-A937D4872AEA}" type="datetimeFigureOut">
              <a:rPr lang="en-GB" smtClean="0"/>
              <a:t>04/03/2017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B5155-1566-F94D-811D-2F09856F67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595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5FD27-A20A-D64D-82F8-A937D4872AEA}" type="datetimeFigureOut">
              <a:rPr lang="en-GB" smtClean="0"/>
              <a:t>04/03/2017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B5155-1566-F94D-811D-2F09856F67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853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5FD27-A20A-D64D-82F8-A937D4872AEA}" type="datetimeFigureOut">
              <a:rPr lang="en-GB" smtClean="0"/>
              <a:t>04/03/2017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B5155-1566-F94D-811D-2F09856F67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351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5FD27-A20A-D64D-82F8-A937D4872AEA}" type="datetimeFigureOut">
              <a:rPr lang="en-GB" smtClean="0"/>
              <a:t>04/03/2017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B5155-1566-F94D-811D-2F09856F67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7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5FD27-A20A-D64D-82F8-A937D4872AEA}" type="datetimeFigureOut">
              <a:rPr lang="en-GB" smtClean="0"/>
              <a:t>04/03/2017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B5155-1566-F94D-811D-2F09856F67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668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5FD27-A20A-D64D-82F8-A937D4872AEA}" type="datetimeFigureOut">
              <a:rPr lang="en-GB" smtClean="0"/>
              <a:t>04/03/2017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B5155-1566-F94D-811D-2F09856F67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767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5FD27-A20A-D64D-82F8-A937D4872AEA}" type="datetimeFigureOut">
              <a:rPr lang="en-GB" smtClean="0"/>
              <a:t>04/03/2017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B5155-1566-F94D-811D-2F09856F67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09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5FD27-A20A-D64D-82F8-A937D4872AEA}" type="datetimeFigureOut">
              <a:rPr lang="en-GB" smtClean="0"/>
              <a:t>04/03/2017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B5155-1566-F94D-811D-2F09856F67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82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5FD27-A20A-D64D-82F8-A937D4872AEA}" type="datetimeFigureOut">
              <a:rPr lang="en-GB" smtClean="0"/>
              <a:t>04/03/2017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B5155-1566-F94D-811D-2F09856F67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49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5FD27-A20A-D64D-82F8-A937D4872AEA}" type="datetimeFigureOut">
              <a:rPr lang="en-GB" smtClean="0"/>
              <a:t>04/03/2017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B5155-1566-F94D-811D-2F09856F67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02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5FD27-A20A-D64D-82F8-A937D4872AEA}" type="datetimeFigureOut">
              <a:rPr lang="en-GB" smtClean="0"/>
              <a:t>04/03/2017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B5155-1566-F94D-811D-2F09856F67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739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047" y="3227902"/>
            <a:ext cx="11519647" cy="956235"/>
          </a:xfrm>
        </p:spPr>
        <p:txBody>
          <a:bodyPr>
            <a:noAutofit/>
          </a:bodyPr>
          <a:lstStyle/>
          <a:p>
            <a:r>
              <a:rPr lang="en-GB" sz="11500" dirty="0" smtClean="0"/>
              <a:t>Social Media Workshop</a:t>
            </a:r>
            <a:endParaRPr lang="en-GB" sz="115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078" y="-20806"/>
            <a:ext cx="2418347" cy="1451008"/>
          </a:xfrm>
          <a:prstGeom prst="rect">
            <a:avLst/>
          </a:prstGeo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563969" y="4028758"/>
            <a:ext cx="9144000" cy="1655762"/>
          </a:xfrm>
        </p:spPr>
        <p:txBody>
          <a:bodyPr/>
          <a:lstStyle/>
          <a:p>
            <a:r>
              <a:rPr lang="en-US" dirty="0" smtClean="0"/>
              <a:t>CATSC Conference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8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5393" y="-619264"/>
            <a:ext cx="13219610" cy="8765176"/>
          </a:xfrm>
          <a:prstGeom prst="rect">
            <a:avLst/>
          </a:prstGeom>
        </p:spPr>
      </p:pic>
      <p:pic>
        <p:nvPicPr>
          <p:cNvPr id="6" name="Picture 5" descr="catsc logo transparent whit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635" y="130630"/>
            <a:ext cx="2711665" cy="16225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51216" y="5904120"/>
            <a:ext cx="42323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dirty="0" err="1" smtClean="0">
                <a:solidFill>
                  <a:srgbClr val="FFFFFF"/>
                </a:solidFill>
                <a:latin typeface="Times New Roman"/>
              </a:rPr>
              <a:t>www.catsc.org</a:t>
            </a:r>
            <a:endParaRPr lang="en-US" sz="900" dirty="0"/>
          </a:p>
        </p:txBody>
      </p:sp>
      <p:sp>
        <p:nvSpPr>
          <p:cNvPr id="9" name="Rectangle 8"/>
          <p:cNvSpPr/>
          <p:nvPr/>
        </p:nvSpPr>
        <p:spPr>
          <a:xfrm>
            <a:off x="261257" y="2562995"/>
            <a:ext cx="11210120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15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pple Chancery" charset="0"/>
                <a:ea typeface="Apple Chancery" charset="0"/>
                <a:cs typeface="Apple Chancery" charset="0"/>
              </a:rPr>
              <a:t>King of Peace</a:t>
            </a:r>
            <a:endParaRPr lang="en-GB" sz="15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pple Chancery" charset="0"/>
              <a:ea typeface="Apple Chancery" charset="0"/>
              <a:cs typeface="Apple Chancery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35117" y="4359205"/>
            <a:ext cx="42323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>
                <a:solidFill>
                  <a:srgbClr val="FFFFFF"/>
                </a:solidFill>
                <a:latin typeface="Times New Roman"/>
              </a:rPr>
              <a:t>Hebrews 7:2</a:t>
            </a:r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108115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15420" y="382769"/>
            <a:ext cx="6479853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b="1" spc="-400" dirty="0">
                <a:solidFill>
                  <a:srgbClr val="333333"/>
                </a:solidFill>
                <a:latin typeface="Helvetica Neue" charset="0"/>
              </a:rPr>
              <a:t>'</a:t>
            </a:r>
            <a:r>
              <a:rPr lang="en-US" sz="11500" b="1" spc="-400" dirty="0">
                <a:solidFill>
                  <a:srgbClr val="FF85FF"/>
                </a:solidFill>
                <a:latin typeface="Helvetica Neue" charset="0"/>
              </a:rPr>
              <a:t>Y</a:t>
            </a:r>
            <a:r>
              <a:rPr lang="en-US" sz="11500" b="1" spc="-400" dirty="0">
                <a:solidFill>
                  <a:srgbClr val="73FEFF"/>
                </a:solidFill>
                <a:latin typeface="Helvetica Neue" charset="0"/>
              </a:rPr>
              <a:t>o</a:t>
            </a:r>
            <a:r>
              <a:rPr lang="en-US" sz="11500" b="1" spc="-400" dirty="0">
                <a:solidFill>
                  <a:srgbClr val="FF9300"/>
                </a:solidFill>
                <a:latin typeface="Helvetica Neue" charset="0"/>
              </a:rPr>
              <a:t>u</a:t>
            </a:r>
            <a:r>
              <a:rPr lang="en-US" sz="11500" b="1" spc="-400" dirty="0">
                <a:solidFill>
                  <a:srgbClr val="333333"/>
                </a:solidFill>
                <a:latin typeface="Helvetica Neue" charset="0"/>
              </a:rPr>
              <a:t> </a:t>
            </a:r>
            <a:r>
              <a:rPr lang="en-US" sz="11500" b="1" spc="-400" dirty="0">
                <a:solidFill>
                  <a:srgbClr val="FF0000"/>
                </a:solidFill>
                <a:latin typeface="Helvetica Neue" charset="0"/>
              </a:rPr>
              <a:t>a</a:t>
            </a:r>
            <a:r>
              <a:rPr lang="en-US" sz="11500" b="1" spc="-400" dirty="0">
                <a:solidFill>
                  <a:srgbClr val="00B050"/>
                </a:solidFill>
                <a:latin typeface="Helvetica Neue" charset="0"/>
              </a:rPr>
              <a:t>r</a:t>
            </a:r>
            <a:r>
              <a:rPr lang="en-US" sz="11500" b="1" spc="-400" dirty="0">
                <a:solidFill>
                  <a:srgbClr val="9437FF"/>
                </a:solidFill>
                <a:latin typeface="Helvetica Neue" charset="0"/>
              </a:rPr>
              <a:t>e</a:t>
            </a:r>
            <a:r>
              <a:rPr lang="en-US" sz="11500" b="1" spc="-400" dirty="0">
                <a:solidFill>
                  <a:srgbClr val="333333"/>
                </a:solidFill>
                <a:latin typeface="Helvetica Neue" charset="0"/>
              </a:rPr>
              <a:t> </a:t>
            </a:r>
            <a:r>
              <a:rPr lang="en-US" sz="11500" b="1" spc="-400" dirty="0">
                <a:solidFill>
                  <a:srgbClr val="FFFC00"/>
                </a:solidFill>
                <a:latin typeface="Helvetica Neue" charset="0"/>
              </a:rPr>
              <a:t>t</a:t>
            </a:r>
            <a:r>
              <a:rPr lang="en-US" sz="11500" b="1" spc="-400" dirty="0">
                <a:solidFill>
                  <a:srgbClr val="73FB79"/>
                </a:solidFill>
                <a:latin typeface="Helvetica Neue" charset="0"/>
              </a:rPr>
              <a:t>h</a:t>
            </a:r>
            <a:r>
              <a:rPr lang="en-US" sz="11500" b="1" spc="-4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 charset="0"/>
              </a:rPr>
              <a:t>e</a:t>
            </a:r>
            <a:r>
              <a:rPr lang="en-US" sz="11500" b="1" spc="-400" dirty="0">
                <a:solidFill>
                  <a:srgbClr val="333333"/>
                </a:solidFill>
                <a:latin typeface="Helvetica Neue" charset="0"/>
              </a:rPr>
              <a:t> </a:t>
            </a:r>
            <a:r>
              <a:rPr lang="en-US" sz="11500" b="1" spc="-400" dirty="0">
                <a:solidFill>
                  <a:srgbClr val="7030A0"/>
                </a:solidFill>
                <a:latin typeface="Helvetica Neue" charset="0"/>
              </a:rPr>
              <a:t>S</a:t>
            </a:r>
            <a:r>
              <a:rPr lang="en-US" sz="11500" b="1" spc="-400" dirty="0">
                <a:solidFill>
                  <a:srgbClr val="0432FF"/>
                </a:solidFill>
                <a:latin typeface="Helvetica Neue" charset="0"/>
              </a:rPr>
              <a:t>o</a:t>
            </a:r>
            <a:r>
              <a:rPr lang="en-US" sz="11500" b="1" spc="-400" dirty="0">
                <a:solidFill>
                  <a:srgbClr val="FF7E79"/>
                </a:solidFill>
                <a:latin typeface="Helvetica Neue" charset="0"/>
              </a:rPr>
              <a:t>n</a:t>
            </a:r>
            <a:r>
              <a:rPr lang="en-US" sz="11500" b="1" spc="-400" dirty="0">
                <a:solidFill>
                  <a:srgbClr val="333333"/>
                </a:solidFill>
                <a:latin typeface="Helvetica Neue" charset="0"/>
              </a:rPr>
              <a:t> </a:t>
            </a:r>
            <a:r>
              <a:rPr lang="en-US" sz="11500" b="1" spc="-400" dirty="0">
                <a:solidFill>
                  <a:srgbClr val="FF40FF"/>
                </a:solidFill>
                <a:latin typeface="Helvetica Neue" charset="0"/>
              </a:rPr>
              <a:t>o</a:t>
            </a:r>
            <a:r>
              <a:rPr lang="en-US" sz="11500" b="1" spc="-400" dirty="0">
                <a:solidFill>
                  <a:srgbClr val="00FDFF"/>
                </a:solidFill>
                <a:latin typeface="Helvetica Neue" charset="0"/>
              </a:rPr>
              <a:t>f</a:t>
            </a:r>
            <a:r>
              <a:rPr lang="en-US" sz="11500" b="1" spc="-400" dirty="0">
                <a:solidFill>
                  <a:srgbClr val="333333"/>
                </a:solidFill>
                <a:latin typeface="Helvetica Neue" charset="0"/>
              </a:rPr>
              <a:t> </a:t>
            </a:r>
            <a:r>
              <a:rPr lang="en-US" sz="11500" b="1" spc="-400" dirty="0">
                <a:solidFill>
                  <a:srgbClr val="009051"/>
                </a:solidFill>
                <a:latin typeface="Helvetica Neue" charset="0"/>
              </a:rPr>
              <a:t>G</a:t>
            </a:r>
            <a:r>
              <a:rPr lang="en-US" sz="11500" b="1" spc="-400" dirty="0">
                <a:solidFill>
                  <a:srgbClr val="FFFC00"/>
                </a:solidFill>
                <a:latin typeface="Helvetica Neue" charset="0"/>
              </a:rPr>
              <a:t>o</a:t>
            </a:r>
            <a:r>
              <a:rPr lang="en-US" sz="11500" b="1" spc="-400" dirty="0">
                <a:solidFill>
                  <a:srgbClr val="FF9300"/>
                </a:solidFill>
                <a:latin typeface="Helvetica Neue" charset="0"/>
              </a:rPr>
              <a:t>d</a:t>
            </a:r>
            <a:r>
              <a:rPr lang="en-US" sz="11500" b="1" spc="-400" dirty="0">
                <a:solidFill>
                  <a:srgbClr val="9437FF"/>
                </a:solidFill>
                <a:latin typeface="Helvetica Neue" charset="0"/>
              </a:rPr>
              <a:t>!</a:t>
            </a:r>
            <a:r>
              <a:rPr lang="en-US" sz="11500" b="1" spc="-400" dirty="0">
                <a:solidFill>
                  <a:srgbClr val="333333"/>
                </a:solidFill>
                <a:latin typeface="Helvetica Neue" charset="0"/>
              </a:rPr>
              <a:t>'</a:t>
            </a:r>
            <a:endParaRPr lang="en-US" sz="11500" b="1" spc="-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71142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11701" y="5741578"/>
            <a:ext cx="649294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spc="-400" dirty="0" smtClean="0">
                <a:solidFill>
                  <a:srgbClr val="73FEFF"/>
                </a:solidFill>
                <a:latin typeface="Helvetica Neue" charset="0"/>
              </a:rPr>
              <a:t>w</a:t>
            </a:r>
            <a:r>
              <a:rPr lang="en-US" sz="6600" b="1" spc="-400" dirty="0" smtClean="0">
                <a:solidFill>
                  <a:srgbClr val="FF9300"/>
                </a:solidFill>
                <a:latin typeface="Helvetica Neue" charset="0"/>
              </a:rPr>
              <a:t>w</a:t>
            </a:r>
            <a:r>
              <a:rPr lang="en-US" sz="6600" b="1" spc="-400" dirty="0" smtClean="0">
                <a:solidFill>
                  <a:srgbClr val="FF40FF"/>
                </a:solidFill>
                <a:latin typeface="Helvetica Neue" charset="0"/>
              </a:rPr>
              <a:t>w</a:t>
            </a:r>
            <a:r>
              <a:rPr lang="en-US" sz="6600" b="1" spc="-400" dirty="0" smtClean="0">
                <a:solidFill>
                  <a:srgbClr val="FF9300"/>
                </a:solidFill>
                <a:latin typeface="Helvetica Neue" charset="0"/>
              </a:rPr>
              <a:t>.</a:t>
            </a:r>
            <a:r>
              <a:rPr lang="en-US" sz="6600" b="1" spc="-400" dirty="0" smtClean="0">
                <a:solidFill>
                  <a:srgbClr val="333333"/>
                </a:solidFill>
                <a:latin typeface="Helvetica Neue" charset="0"/>
              </a:rPr>
              <a:t> </a:t>
            </a:r>
            <a:r>
              <a:rPr lang="en-US" sz="6600" b="1" spc="-400" dirty="0" err="1">
                <a:solidFill>
                  <a:srgbClr val="FF0000"/>
                </a:solidFill>
                <a:latin typeface="Helvetica Neue" charset="0"/>
              </a:rPr>
              <a:t>c</a:t>
            </a:r>
            <a:r>
              <a:rPr lang="en-US" sz="6600" b="1" spc="-400" dirty="0" err="1" smtClean="0">
                <a:solidFill>
                  <a:srgbClr val="00B050"/>
                </a:solidFill>
                <a:latin typeface="Helvetica Neue" charset="0"/>
              </a:rPr>
              <a:t>a</a:t>
            </a:r>
            <a:r>
              <a:rPr lang="en-US" sz="6600" b="1" spc="-400" dirty="0" err="1" smtClean="0">
                <a:solidFill>
                  <a:srgbClr val="9437FF"/>
                </a:solidFill>
                <a:latin typeface="Helvetica Neue" charset="0"/>
              </a:rPr>
              <a:t>t</a:t>
            </a:r>
            <a:r>
              <a:rPr lang="en-US" sz="6600" b="1" spc="-400" dirty="0" err="1" smtClean="0">
                <a:solidFill>
                  <a:srgbClr val="73FB79"/>
                </a:solidFill>
                <a:latin typeface="Helvetica Neue" charset="0"/>
              </a:rPr>
              <a:t>s</a:t>
            </a:r>
            <a:r>
              <a:rPr lang="en-US" sz="6600" b="1" spc="-4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 charset="0"/>
              </a:rPr>
              <a:t>c</a:t>
            </a:r>
            <a:r>
              <a:rPr lang="en-US" sz="6600" b="1" spc="-400" dirty="0" err="1" smtClean="0">
                <a:solidFill>
                  <a:srgbClr val="333333"/>
                </a:solidFill>
                <a:latin typeface="Helvetica Neue" charset="0"/>
              </a:rPr>
              <a:t>.</a:t>
            </a:r>
            <a:r>
              <a:rPr lang="en-US" sz="6600" b="1" spc="-400" dirty="0" err="1" smtClean="0">
                <a:solidFill>
                  <a:srgbClr val="0432FF"/>
                </a:solidFill>
                <a:latin typeface="Helvetica Neue" charset="0"/>
              </a:rPr>
              <a:t>o</a:t>
            </a:r>
            <a:r>
              <a:rPr lang="en-US" sz="6600" b="1" spc="-400" dirty="0" err="1" smtClean="0">
                <a:solidFill>
                  <a:srgbClr val="FF7E79"/>
                </a:solidFill>
                <a:latin typeface="Helvetica Neue" charset="0"/>
              </a:rPr>
              <a:t>r</a:t>
            </a:r>
            <a:r>
              <a:rPr lang="en-US" sz="6600" b="1" spc="-400" dirty="0" err="1" smtClean="0">
                <a:solidFill>
                  <a:srgbClr val="009051"/>
                </a:solidFill>
                <a:latin typeface="Helvetica Neue" charset="0"/>
              </a:rPr>
              <a:t>g</a:t>
            </a:r>
            <a:endParaRPr lang="en-US" sz="6600" b="1" spc="-400" dirty="0"/>
          </a:p>
        </p:txBody>
      </p:sp>
      <p:sp>
        <p:nvSpPr>
          <p:cNvPr id="7" name="Rectangle 6"/>
          <p:cNvSpPr/>
          <p:nvPr/>
        </p:nvSpPr>
        <p:spPr>
          <a:xfrm>
            <a:off x="9297531" y="174967"/>
            <a:ext cx="23885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-400" smtClean="0">
                <a:solidFill>
                  <a:srgbClr val="FF9300"/>
                </a:solidFill>
                <a:latin typeface="Helvetica Neue" charset="0"/>
              </a:rPr>
              <a:t>M</a:t>
            </a:r>
            <a:r>
              <a:rPr lang="en-US" sz="4400" b="1" spc="-400" smtClean="0">
                <a:solidFill>
                  <a:srgbClr val="FF0000"/>
                </a:solidFill>
                <a:latin typeface="Helvetica Neue" charset="0"/>
              </a:rPr>
              <a:t>a</a:t>
            </a:r>
            <a:r>
              <a:rPr lang="en-US" sz="4400" b="1" spc="-400" smtClean="0">
                <a:solidFill>
                  <a:srgbClr val="00B050"/>
                </a:solidFill>
                <a:latin typeface="Helvetica Neue" charset="0"/>
              </a:rPr>
              <a:t>r</a:t>
            </a:r>
            <a:r>
              <a:rPr lang="en-US" sz="4400" b="1" spc="-400" smtClean="0">
                <a:solidFill>
                  <a:srgbClr val="9437FF"/>
                </a:solidFill>
                <a:latin typeface="Helvetica Neue" charset="0"/>
              </a:rPr>
              <a:t>k</a:t>
            </a:r>
            <a:r>
              <a:rPr lang="en-US" sz="4400" b="1" spc="-400" smtClean="0">
                <a:solidFill>
                  <a:srgbClr val="73FB79"/>
                </a:solidFill>
                <a:latin typeface="Helvetica Neue" charset="0"/>
              </a:rPr>
              <a:t> </a:t>
            </a:r>
            <a:r>
              <a:rPr lang="en-US" sz="4400" b="1" spc="-4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 charset="0"/>
              </a:rPr>
              <a:t>3</a:t>
            </a:r>
            <a:r>
              <a:rPr lang="en-US" sz="4400" b="1" spc="-400" smtClean="0">
                <a:solidFill>
                  <a:srgbClr val="0432FF"/>
                </a:solidFill>
                <a:latin typeface="Helvetica Neue" charset="0"/>
              </a:rPr>
              <a:t>:</a:t>
            </a:r>
            <a:r>
              <a:rPr lang="en-US" sz="4400" b="1" spc="-400" smtClean="0">
                <a:solidFill>
                  <a:srgbClr val="FF7E79"/>
                </a:solidFill>
                <a:latin typeface="Helvetica Neue" charset="0"/>
              </a:rPr>
              <a:t>1</a:t>
            </a:r>
            <a:r>
              <a:rPr lang="en-US" sz="4400" b="1" spc="-400">
                <a:solidFill>
                  <a:srgbClr val="009051"/>
                </a:solidFill>
                <a:latin typeface="Helvetica Neue" charset="0"/>
              </a:rPr>
              <a:t>1</a:t>
            </a:r>
            <a:endParaRPr lang="en-US" sz="4400" b="1" spc="-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" y="5724144"/>
            <a:ext cx="1828800" cy="1097280"/>
          </a:xfrm>
          <a:prstGeom prst="rect">
            <a:avLst/>
          </a:prstGeom>
          <a:effectLst>
            <a:reflection endPos="0" dist="8382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0723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705"/>
            <a:ext cx="12207059" cy="53222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2799" y="6081318"/>
            <a:ext cx="6811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“His </a:t>
            </a:r>
            <a:r>
              <a:rPr lang="en-US" sz="2800" b="1" dirty="0"/>
              <a:t>glory will dwell in our </a:t>
            </a:r>
            <a:r>
              <a:rPr lang="en-US" sz="2800" b="1" dirty="0" smtClean="0"/>
              <a:t>land”       </a:t>
            </a:r>
            <a:r>
              <a:rPr lang="en-US" b="1" dirty="0" smtClean="0"/>
              <a:t>Psalms 85:9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4024179" y="39485"/>
            <a:ext cx="82025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Catholic Association of Teachers, Schools and Colleges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6272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783994"/>
            <a:ext cx="12192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7200" b="1" cap="none" spc="0" dirty="0" smtClean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radley Hand" charset="0"/>
                <a:ea typeface="Bradley Hand" charset="0"/>
                <a:cs typeface="Bradley Hand" charset="0"/>
              </a:rPr>
              <a:t>Father, Son and Holy Spirit.</a:t>
            </a:r>
            <a:endParaRPr lang="en-GB" sz="7200" b="1" cap="none" spc="0" dirty="0">
              <a:ln w="12700">
                <a:solidFill>
                  <a:schemeClr val="bg1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radley Hand" charset="0"/>
              <a:ea typeface="Bradley Hand" charset="0"/>
              <a:cs typeface="Bradley Hand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864258"/>
            <a:ext cx="121920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6600" b="1" cap="none" spc="0" dirty="0" smtClean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 praise you and give you glory.</a:t>
            </a:r>
            <a:endParaRPr lang="en-GB" sz="6600" b="1" cap="none" spc="0" dirty="0">
              <a:ln w="12700">
                <a:solidFill>
                  <a:schemeClr val="bg1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87" y="227608"/>
            <a:ext cx="10178623" cy="61071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32823" y="5584937"/>
            <a:ext cx="492634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b="1" cap="none" spc="0" dirty="0" err="1" smtClean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endPos="0" dist="50800" dir="5400000" sy="-100000" algn="bl" rotWithShape="0"/>
                </a:effectLst>
                <a:latin typeface="Bradley Hand" charset="0"/>
                <a:ea typeface="Bradley Hand" charset="0"/>
                <a:cs typeface="Bradley Hand" charset="0"/>
              </a:rPr>
              <a:t>www.catsc.org</a:t>
            </a:r>
            <a:endParaRPr lang="en-GB" sz="4400" dirty="0"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  <a:reflection endPos="0" dist="508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964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54159"/>
            <a:ext cx="12192000" cy="1325563"/>
          </a:xfrm>
        </p:spPr>
        <p:txBody>
          <a:bodyPr>
            <a:noAutofit/>
          </a:bodyPr>
          <a:lstStyle/>
          <a:p>
            <a:r>
              <a:rPr lang="en-GB" sz="11500" b="1" dirty="0">
                <a:latin typeface="Lucida Handwriting" charset="0"/>
                <a:ea typeface="Lucida Handwriting" charset="0"/>
                <a:cs typeface="Lucida Handwriting" charset="0"/>
              </a:rPr>
              <a:t>Everything he does is </a:t>
            </a:r>
            <a:r>
              <a:rPr lang="en-GB" sz="11500" b="1" dirty="0" smtClean="0">
                <a:latin typeface="Lucida Handwriting" charset="0"/>
                <a:ea typeface="Lucida Handwriting" charset="0"/>
                <a:cs typeface="Lucida Handwriting" charset="0"/>
              </a:rPr>
              <a:t>good</a:t>
            </a:r>
            <a:endParaRPr lang="en-GB" sz="11500" b="1" dirty="0">
              <a:latin typeface="Lucida Handwriting" charset="0"/>
              <a:ea typeface="Lucida Handwriting" charset="0"/>
              <a:cs typeface="Lucida Handwriting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37264" y="4553182"/>
            <a:ext cx="21980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latin typeface="Lucida Handwriting" charset="0"/>
                <a:ea typeface="Lucida Handwriting" charset="0"/>
                <a:cs typeface="Lucida Handwriting" charset="0"/>
              </a:rPr>
              <a:t>Mark 7:37</a:t>
            </a:r>
          </a:p>
        </p:txBody>
      </p:sp>
      <p:sp>
        <p:nvSpPr>
          <p:cNvPr id="6" name="Rectangle 5"/>
          <p:cNvSpPr/>
          <p:nvPr/>
        </p:nvSpPr>
        <p:spPr>
          <a:xfrm>
            <a:off x="3569576" y="4553182"/>
            <a:ext cx="28312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latin typeface="Lucida Handwriting" charset="0"/>
                <a:ea typeface="Lucida Handwriting" charset="0"/>
                <a:cs typeface="Lucida Handwriting" charset="0"/>
              </a:rPr>
              <a:t>10</a:t>
            </a:r>
            <a:r>
              <a:rPr lang="en-GB" sz="2800" baseline="30000" dirty="0" smtClean="0">
                <a:latin typeface="Lucida Handwriting" charset="0"/>
                <a:ea typeface="Lucida Handwriting" charset="0"/>
                <a:cs typeface="Lucida Handwriting" charset="0"/>
              </a:rPr>
              <a:t>th</a:t>
            </a:r>
            <a:r>
              <a:rPr lang="en-GB" sz="2800" dirty="0" smtClean="0">
                <a:latin typeface="Lucida Handwriting" charset="0"/>
                <a:ea typeface="Lucida Handwriting" charset="0"/>
                <a:cs typeface="Lucida Handwriting" charset="0"/>
              </a:rPr>
              <a:t> Feb 2017</a:t>
            </a:r>
          </a:p>
        </p:txBody>
      </p:sp>
      <p:sp>
        <p:nvSpPr>
          <p:cNvPr id="7" name="Rectangle 6"/>
          <p:cNvSpPr/>
          <p:nvPr/>
        </p:nvSpPr>
        <p:spPr>
          <a:xfrm>
            <a:off x="537880" y="6130972"/>
            <a:ext cx="119768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spc="-200" dirty="0" smtClean="0"/>
              <a:t>Catholic Association Of Teachers, Schools and Colleges</a:t>
            </a:r>
            <a:endParaRPr lang="en-GB" sz="4400" spc="-200" dirty="0"/>
          </a:p>
        </p:txBody>
      </p:sp>
    </p:spTree>
    <p:extLst>
      <p:ext uri="{BB962C8B-B14F-4D97-AF65-F5344CB8AC3E}">
        <p14:creationId xmlns:p14="http://schemas.microsoft.com/office/powerpoint/2010/main" val="108212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4357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41987" y="2940269"/>
            <a:ext cx="9144000" cy="1201682"/>
          </a:xfrm>
        </p:spPr>
        <p:txBody>
          <a:bodyPr>
            <a:normAutofit fontScale="90000"/>
          </a:bodyPr>
          <a:lstStyle/>
          <a:p>
            <a:pPr algn="l"/>
            <a:r>
              <a:rPr lang="en-GB" sz="8900" dirty="0" smtClean="0">
                <a:latin typeface="Handwriting - Dakota" charset="0"/>
                <a:ea typeface="Handwriting - Dakota" charset="0"/>
                <a:cs typeface="Handwriting - Dakota" charset="0"/>
              </a:rPr>
              <a:t>Remember</a:t>
            </a:r>
            <a:r>
              <a:rPr lang="mr-IN" sz="8900" dirty="0" smtClean="0">
                <a:latin typeface="Handwriting - Dakota" charset="0"/>
                <a:ea typeface="Handwriting - Dakota" charset="0"/>
                <a:cs typeface="Handwriting - Dakota" charset="0"/>
              </a:rPr>
              <a:t>…</a:t>
            </a:r>
            <a:r>
              <a:rPr lang="en-GB" sz="8900" dirty="0" smtClean="0">
                <a:latin typeface="Handwriting - Dakota" charset="0"/>
                <a:ea typeface="Handwriting - Dakota" charset="0"/>
                <a:cs typeface="Handwriting - Dakota" charset="0"/>
              </a:rPr>
              <a:t> </a:t>
            </a:r>
            <a:endParaRPr lang="en-GB" dirty="0">
              <a:latin typeface="Handwriting - Dakota" charset="0"/>
              <a:ea typeface="Handwriting - Dakota" charset="0"/>
              <a:cs typeface="Handwriting - Dakota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82005" y="3717665"/>
            <a:ext cx="553068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600" dirty="0" smtClean="0">
                <a:latin typeface="Handwriting - Dakota" charset="0"/>
                <a:ea typeface="Handwriting - Dakota" charset="0"/>
                <a:cs typeface="Handwriting - Dakota" charset="0"/>
              </a:rPr>
              <a:t>you are dust</a:t>
            </a:r>
            <a:endParaRPr lang="en-GB" sz="6600" dirty="0"/>
          </a:p>
        </p:txBody>
      </p:sp>
      <p:sp>
        <p:nvSpPr>
          <p:cNvPr id="6" name="Rectangle 5"/>
          <p:cNvSpPr/>
          <p:nvPr/>
        </p:nvSpPr>
        <p:spPr>
          <a:xfrm>
            <a:off x="3746617" y="4557449"/>
            <a:ext cx="546816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200" dirty="0" smtClean="0">
                <a:latin typeface="Handwriting - Dakota" charset="0"/>
                <a:ea typeface="Handwriting - Dakota" charset="0"/>
                <a:cs typeface="Handwriting - Dakota" charset="0"/>
              </a:rPr>
              <a:t>and to dust</a:t>
            </a:r>
            <a:endParaRPr lang="en-GB" sz="7200" dirty="0"/>
          </a:p>
        </p:txBody>
      </p:sp>
      <p:sp>
        <p:nvSpPr>
          <p:cNvPr id="7" name="Rectangle 6"/>
          <p:cNvSpPr/>
          <p:nvPr/>
        </p:nvSpPr>
        <p:spPr>
          <a:xfrm>
            <a:off x="4688049" y="5369147"/>
            <a:ext cx="651011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 smtClean="0">
                <a:latin typeface="Handwriting - Dakota" charset="0"/>
                <a:ea typeface="Handwriting - Dakota" charset="0"/>
                <a:cs typeface="Handwriting - Dakota" charset="0"/>
              </a:rPr>
              <a:t>you </a:t>
            </a:r>
            <a:r>
              <a:rPr lang="en-GB" sz="8800" dirty="0" smtClean="0">
                <a:latin typeface="Handwriting - Dakota" charset="0"/>
                <a:ea typeface="Handwriting - Dakota" charset="0"/>
                <a:cs typeface="Handwriting - Dakota" charset="0"/>
              </a:rPr>
              <a:t>will </a:t>
            </a:r>
            <a:r>
              <a:rPr lang="en-GB" sz="5400" dirty="0" smtClean="0">
                <a:latin typeface="Handwriting - Dakota" charset="0"/>
                <a:ea typeface="Handwriting - Dakota" charset="0"/>
                <a:cs typeface="Handwriting - Dakota" charset="0"/>
              </a:rPr>
              <a:t>return.</a:t>
            </a:r>
            <a:endParaRPr lang="en-GB" sz="5400" dirty="0"/>
          </a:p>
        </p:txBody>
      </p:sp>
      <p:sp>
        <p:nvSpPr>
          <p:cNvPr id="8" name="Rectangle 7"/>
          <p:cNvSpPr/>
          <p:nvPr/>
        </p:nvSpPr>
        <p:spPr>
          <a:xfrm>
            <a:off x="8366754" y="1741896"/>
            <a:ext cx="35847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Ash Wednesday 2017</a:t>
            </a:r>
            <a:endParaRPr lang="en-GB" sz="3200" b="1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348" y="-28090"/>
            <a:ext cx="2462652" cy="147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5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116" y="-693684"/>
            <a:ext cx="6656553" cy="920587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85269" y="898232"/>
            <a:ext cx="9144000" cy="1201682"/>
          </a:xfrm>
        </p:spPr>
        <p:txBody>
          <a:bodyPr>
            <a:noAutofit/>
          </a:bodyPr>
          <a:lstStyle/>
          <a:p>
            <a:pPr algn="l"/>
            <a:r>
              <a:rPr lang="en-GB" sz="13800" dirty="0" smtClean="0">
                <a:latin typeface="Handwriting - Dakota" charset="0"/>
                <a:ea typeface="Handwriting - Dakota" charset="0"/>
                <a:cs typeface="Handwriting - Dakota" charset="0"/>
              </a:rPr>
              <a:t>Take up</a:t>
            </a:r>
            <a:endParaRPr lang="en-GB" sz="8000" dirty="0">
              <a:latin typeface="Handwriting - Dakota" charset="0"/>
              <a:ea typeface="Handwriting - Dakota" charset="0"/>
              <a:cs typeface="Handwriting - Dakota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5270" y="1913937"/>
            <a:ext cx="9144000" cy="12016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9600" dirty="0" smtClean="0">
                <a:latin typeface="Handwriting - Dakota" charset="0"/>
                <a:ea typeface="Handwriting - Dakota" charset="0"/>
                <a:cs typeface="Handwriting - Dakota" charset="0"/>
              </a:rPr>
              <a:t>His cross</a:t>
            </a:r>
            <a:endParaRPr lang="en-GB" sz="6600" dirty="0">
              <a:latin typeface="Handwriting - Dakota" charset="0"/>
              <a:ea typeface="Handwriting - Dakota" charset="0"/>
              <a:cs typeface="Handwriting - Dakota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1994" y="3022627"/>
            <a:ext cx="9144000" cy="12016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1500" dirty="0" smtClean="0">
                <a:latin typeface="Handwriting - Dakota" charset="0"/>
                <a:ea typeface="Handwriting - Dakota" charset="0"/>
                <a:cs typeface="Handwriting - Dakota" charset="0"/>
              </a:rPr>
              <a:t>everyday</a:t>
            </a:r>
            <a:endParaRPr lang="en-GB" sz="7200" dirty="0">
              <a:latin typeface="Handwriting - Dakota" charset="0"/>
              <a:ea typeface="Handwriting - Dakota" charset="0"/>
              <a:cs typeface="Handwriting - Dakota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3986" y="3425526"/>
            <a:ext cx="9144000" cy="12016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400" dirty="0" smtClean="0">
                <a:latin typeface="Handwriting - Dakota" charset="0"/>
                <a:ea typeface="Handwriting - Dakota" charset="0"/>
                <a:cs typeface="Handwriting - Dakota" charset="0"/>
              </a:rPr>
              <a:t>Luke 9</a:t>
            </a:r>
            <a:endParaRPr lang="en-GB" sz="3600" dirty="0">
              <a:latin typeface="Handwriting - Dakota" charset="0"/>
              <a:ea typeface="Handwriting - Dakota" charset="0"/>
              <a:cs typeface="Handwriting - Dakota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69" y="5380409"/>
            <a:ext cx="2462652" cy="14775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50951" y="5703705"/>
            <a:ext cx="3966086" cy="830997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  <a:reflection stA="51000" endPos="41000" dist="50800" dir="5400000" sy="-100000" algn="bl" rotWithShape="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800" b="1" smtClean="0">
                <a:ln w="12700">
                  <a:noFill/>
                  <a:prstDash val="solid"/>
                </a:ln>
                <a:solidFill>
                  <a:srgbClr val="38761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www.c</a:t>
            </a:r>
            <a:r>
              <a:rPr lang="en-GB" sz="4800" b="1" cap="none" spc="0" smtClean="0">
                <a:ln w="12700">
                  <a:noFill/>
                  <a:prstDash val="solid"/>
                </a:ln>
                <a:solidFill>
                  <a:srgbClr val="38761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atsc.org</a:t>
            </a:r>
            <a:endParaRPr lang="en-GB" sz="4800" b="1" cap="none" spc="0" dirty="0">
              <a:ln w="12700">
                <a:noFill/>
                <a:prstDash val="solid"/>
              </a:ln>
              <a:solidFill>
                <a:srgbClr val="38761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748008" y="-434136"/>
            <a:ext cx="9144000" cy="12016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 smtClean="0">
                <a:latin typeface="Handwriting - Dakota" charset="0"/>
                <a:ea typeface="Handwriting - Dakota" charset="0"/>
                <a:cs typeface="Handwriting - Dakota" charset="0"/>
              </a:rPr>
              <a:t>2</a:t>
            </a:r>
            <a:r>
              <a:rPr lang="en-GB" sz="4400" baseline="30000" dirty="0" smtClean="0">
                <a:latin typeface="Handwriting - Dakota" charset="0"/>
                <a:ea typeface="Handwriting - Dakota" charset="0"/>
                <a:cs typeface="Handwriting - Dakota" charset="0"/>
              </a:rPr>
              <a:t>nd</a:t>
            </a:r>
            <a:r>
              <a:rPr lang="en-GB" sz="4400" dirty="0" smtClean="0">
                <a:latin typeface="Handwriting - Dakota" charset="0"/>
                <a:ea typeface="Handwriting - Dakota" charset="0"/>
                <a:cs typeface="Handwriting - Dakota" charset="0"/>
              </a:rPr>
              <a:t> March ‘17</a:t>
            </a:r>
            <a:endParaRPr lang="en-GB" sz="2800" dirty="0">
              <a:latin typeface="Handwriting - Dakota" charset="0"/>
              <a:ea typeface="Handwriting - Dakota" charset="0"/>
              <a:cs typeface="Handwriting - Dakot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88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218159" y="3660462"/>
            <a:ext cx="3508414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b="1" cap="none" spc="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pple Chancery" charset="0"/>
                <a:ea typeface="Apple Chancery" charset="0"/>
                <a:cs typeface="Apple Chancery" charset="0"/>
              </a:rPr>
              <a:t>St. Valentine’s </a:t>
            </a:r>
            <a:r>
              <a:rPr lang="en-GB" sz="2400" b="1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pple Chancery" charset="0"/>
                <a:ea typeface="Apple Chancery" charset="0"/>
                <a:cs typeface="Apple Chancery" charset="0"/>
              </a:rPr>
              <a:t>Day 2017</a:t>
            </a:r>
            <a:endParaRPr lang="en-GB" sz="2400" b="1" cap="none" spc="0" dirty="0">
              <a:ln w="12700">
                <a:noFill/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pple Chancery" charset="0"/>
              <a:ea typeface="Apple Chancery" charset="0"/>
              <a:cs typeface="Apple Chancery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6939" y="6447643"/>
            <a:ext cx="20521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b="1" cap="none" spc="0" dirty="0" smtClean="0">
                <a:ln w="12700">
                  <a:noFill/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charset="0"/>
                <a:ea typeface="Arial Black" charset="0"/>
                <a:cs typeface="Arial Black" charset="0"/>
              </a:rPr>
              <a:t>1 </a:t>
            </a:r>
            <a:r>
              <a:rPr lang="en-GB" sz="2000" b="1" dirty="0">
                <a:ln w="12700">
                  <a:noFill/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charset="0"/>
                <a:ea typeface="Arial Black" charset="0"/>
                <a:cs typeface="Arial Black" charset="0"/>
              </a:rPr>
              <a:t>C</a:t>
            </a:r>
            <a:r>
              <a:rPr lang="en-GB" sz="2000" b="1" cap="none" spc="0" dirty="0" smtClean="0">
                <a:ln w="12700">
                  <a:noFill/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charset="0"/>
                <a:ea typeface="Arial Black" charset="0"/>
                <a:cs typeface="Arial Black" charset="0"/>
              </a:rPr>
              <a:t>orinthians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15971" y="-91751"/>
            <a:ext cx="12109405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10000" b="1" cap="none" spc="0" dirty="0" smtClean="0">
                <a:ln w="12700">
                  <a:noFill/>
                  <a:prstDash val="solid"/>
                </a:ln>
                <a:solidFill>
                  <a:srgbClr val="94165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Handwriting" charset="0"/>
                <a:ea typeface="Lucida Handwriting" charset="0"/>
                <a:cs typeface="Lucida Handwriting" charset="0"/>
              </a:rPr>
              <a:t>LOVE IS PATIENT</a:t>
            </a:r>
            <a:endParaRPr lang="en-GB" sz="10000" b="1" cap="none" spc="0" dirty="0">
              <a:ln w="12700">
                <a:noFill/>
                <a:prstDash val="solid"/>
              </a:ln>
              <a:solidFill>
                <a:srgbClr val="94165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Lucida Handwriting" charset="0"/>
              <a:ea typeface="Lucida Handwriting" charset="0"/>
              <a:cs typeface="Lucida Handwriting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15972" y="1184168"/>
            <a:ext cx="51571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GB" sz="6000" b="1" dirty="0" smtClean="0">
                <a:ln w="12700">
                  <a:noFill/>
                  <a:prstDash val="solid"/>
                </a:ln>
                <a:solidFill>
                  <a:srgbClr val="FF4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Lucida Handwriting" charset="0"/>
                <a:ea typeface="Lucida Handwriting" charset="0"/>
                <a:cs typeface="Lucida Handwriting" charset="0"/>
              </a:rPr>
              <a:t>love is kind</a:t>
            </a:r>
            <a:endParaRPr lang="en-GB" sz="6000" b="1" cap="none" spc="0" dirty="0">
              <a:ln w="12700">
                <a:noFill/>
                <a:prstDash val="solid"/>
              </a:ln>
              <a:solidFill>
                <a:srgbClr val="FF4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Lucida Handwriting" charset="0"/>
              <a:ea typeface="Lucida Handwriting" charset="0"/>
              <a:cs typeface="Lucida Handwriting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47085" y="1149962"/>
            <a:ext cx="739449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6000" b="1" dirty="0" smtClean="0">
                <a:ln w="12700">
                  <a:noFill/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love is not jealous </a:t>
            </a:r>
          </a:p>
          <a:p>
            <a:r>
              <a:rPr lang="en-GB" sz="3600" b="1" dirty="0" smtClean="0">
                <a:ln w="12700">
                  <a:noFill/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739208" y="1797053"/>
            <a:ext cx="42001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b="1" dirty="0" smtClean="0">
                <a:ln w="12700">
                  <a:noFill/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or boastful</a:t>
            </a:r>
            <a:endParaRPr lang="en-GB" sz="6000" b="1" cap="none" spc="0" dirty="0" smtClean="0">
              <a:ln w="12700">
                <a:noFill/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6957" y="1881608"/>
            <a:ext cx="403976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600" b="1" dirty="0" smtClean="0">
                <a:ln w="12700">
                  <a:noFill/>
                  <a:prstDash val="solid"/>
                </a:ln>
                <a:solidFill>
                  <a:srgbClr val="009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IT IS NOT</a:t>
            </a:r>
            <a:endParaRPr lang="en-GB" sz="6600" b="1" cap="none" spc="0" dirty="0" smtClean="0">
              <a:ln w="12700">
                <a:noFill/>
                <a:prstDash val="solid"/>
              </a:ln>
              <a:solidFill>
                <a:srgbClr val="0096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0049" y="2622191"/>
            <a:ext cx="46220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200" b="1" dirty="0" smtClean="0">
                <a:ln w="12700">
                  <a:noFill/>
                  <a:prstDash val="solid"/>
                </a:ln>
                <a:solidFill>
                  <a:srgbClr val="009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ARROGANT</a:t>
            </a:r>
            <a:endParaRPr lang="en-GB" sz="5200" b="1" cap="none" spc="0" dirty="0" smtClean="0">
              <a:ln w="12700">
                <a:noFill/>
                <a:prstDash val="solid"/>
              </a:ln>
              <a:solidFill>
                <a:srgbClr val="0096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0049" y="3086445"/>
            <a:ext cx="409811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600" b="1" dirty="0" smtClean="0">
                <a:ln w="12700">
                  <a:noFill/>
                  <a:prstDash val="solid"/>
                </a:ln>
                <a:solidFill>
                  <a:srgbClr val="009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OR RUDE</a:t>
            </a:r>
            <a:endParaRPr lang="en-GB" sz="6600" b="1" cap="none" spc="0" dirty="0" smtClean="0">
              <a:ln w="12700">
                <a:noFill/>
                <a:prstDash val="solid"/>
              </a:ln>
              <a:solidFill>
                <a:srgbClr val="0096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21898" y="4051383"/>
            <a:ext cx="12341455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600" b="1" dirty="0" smtClean="0">
                <a:ln w="12700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oteworthy Light" charset="0"/>
                <a:ea typeface="Noteworthy Light" charset="0"/>
                <a:cs typeface="Noteworthy Light" charset="0"/>
              </a:rPr>
              <a:t>LOVE BEARS ALL THINGS</a:t>
            </a:r>
            <a:endParaRPr lang="en-GB" sz="7600" b="1" cap="none" spc="0" dirty="0" smtClean="0">
              <a:ln w="12700">
                <a:noFill/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Noteworthy Light" charset="0"/>
              <a:ea typeface="Noteworthy Light" charset="0"/>
              <a:cs typeface="Noteworthy Light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540624" y="2568209"/>
            <a:ext cx="47864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5400" b="1" dirty="0" smtClean="0">
                <a:ln w="12700">
                  <a:noFill/>
                  <a:prstDash val="solid"/>
                </a:ln>
                <a:solidFill>
                  <a:srgbClr val="FF4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tencil" charset="0"/>
                <a:ea typeface="Stencil" charset="0"/>
                <a:cs typeface="Stencil" charset="0"/>
              </a:rPr>
              <a:t>believes all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552526" y="2989483"/>
            <a:ext cx="461376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smtClean="0">
                <a:ln w="12700">
                  <a:noFill/>
                  <a:prstDash val="solid"/>
                </a:ln>
                <a:solidFill>
                  <a:srgbClr val="FF4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tencil" charset="0"/>
                <a:ea typeface="Stencil" charset="0"/>
                <a:cs typeface="Stencil" charset="0"/>
              </a:rPr>
              <a:t>things</a:t>
            </a:r>
            <a:endParaRPr lang="en-GB" sz="9600" b="1" cap="none" spc="0" dirty="0">
              <a:ln w="12700">
                <a:noFill/>
                <a:prstDash val="solid"/>
              </a:ln>
              <a:solidFill>
                <a:srgbClr val="FF4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Stencil" charset="0"/>
              <a:ea typeface="Stencil" charset="0"/>
              <a:cs typeface="Stencil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0049" y="5030330"/>
            <a:ext cx="31122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1" dirty="0" smtClean="0">
                <a:ln w="12700">
                  <a:noFill/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Optima ExtraBlack" charset="0"/>
                <a:ea typeface="Optima ExtraBlack" charset="0"/>
                <a:cs typeface="Optima ExtraBlack" charset="0"/>
              </a:rPr>
              <a:t>HOPES</a:t>
            </a:r>
            <a:endParaRPr lang="en-GB" b="1" cap="none" spc="0" dirty="0">
              <a:ln w="12700">
                <a:noFill/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Optima ExtraBlack" charset="0"/>
              <a:ea typeface="Optima ExtraBlack" charset="0"/>
              <a:cs typeface="Optima ExtraBlack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048" y="5714917"/>
            <a:ext cx="61531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b="1" dirty="0" smtClean="0">
                <a:ln w="12700">
                  <a:noFill/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Optima ExtraBlack" charset="0"/>
                <a:ea typeface="Optima ExtraBlack" charset="0"/>
                <a:cs typeface="Optima ExtraBlack" charset="0"/>
              </a:rPr>
              <a:t>all things</a:t>
            </a:r>
            <a:endParaRPr lang="en-GB" sz="1400" b="1" cap="none" spc="0" dirty="0">
              <a:ln w="12700">
                <a:noFill/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Optima ExtraBlack" charset="0"/>
              <a:ea typeface="Optima ExtraBlack" charset="0"/>
              <a:cs typeface="Optima ExtraBlack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96092" y="4922260"/>
            <a:ext cx="105876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1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Rockwell Extra Bold" charset="0"/>
                <a:ea typeface="Rockwell Extra Bold" charset="0"/>
                <a:cs typeface="Rockwell Extra Bold" charset="0"/>
              </a:rPr>
              <a:t>endures all things</a:t>
            </a:r>
            <a:endParaRPr lang="en-GB" b="1" cap="none" spc="0" dirty="0">
              <a:ln w="12700">
                <a:noFill/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Rockwell Extra Bold" charset="0"/>
              <a:ea typeface="Rockwell Extra Bold" charset="0"/>
              <a:cs typeface="Rockwell Extra Bold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742658" y="5715442"/>
            <a:ext cx="95511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0" b="1" cap="none" spc="0" dirty="0" smtClean="0">
                <a:ln w="12700">
                  <a:noFill/>
                  <a:prstDash val="solid"/>
                </a:ln>
                <a:solidFill>
                  <a:srgbClr val="94165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utura Condensed ExtraBold" charset="0"/>
                <a:ea typeface="Futura Condensed ExtraBold" charset="0"/>
                <a:cs typeface="Futura Condensed ExtraBold" charset="0"/>
              </a:rPr>
              <a:t>LOVE NEVER ENDS</a:t>
            </a:r>
            <a:endParaRPr lang="en-GB" sz="8000" b="1" cap="none" spc="0" dirty="0">
              <a:ln w="12700">
                <a:noFill/>
                <a:prstDash val="solid"/>
              </a:ln>
              <a:solidFill>
                <a:srgbClr val="94165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Futura Condensed ExtraBold" charset="0"/>
              <a:ea typeface="Futura Condensed ExtraBold" charset="0"/>
              <a:cs typeface="Futura Condensed ExtraBold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445" y="1992811"/>
            <a:ext cx="3061838" cy="183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38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06664"/>
            <a:ext cx="12192000" cy="812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336" y="-1081613"/>
            <a:ext cx="9144000" cy="2387600"/>
          </a:xfrm>
        </p:spPr>
        <p:txBody>
          <a:bodyPr/>
          <a:lstStyle/>
          <a:p>
            <a:pPr algn="l"/>
            <a:r>
              <a:rPr lang="en-GB" dirty="0" smtClean="0">
                <a:latin typeface="Britannic Bold" charset="0"/>
                <a:ea typeface="Britannic Bold" charset="0"/>
                <a:cs typeface="Britannic Bold" charset="0"/>
              </a:rPr>
              <a:t>With the Lord on my side</a:t>
            </a:r>
            <a:endParaRPr lang="en-GB" dirty="0">
              <a:latin typeface="Britannic Bold" charset="0"/>
              <a:ea typeface="Britannic Bold" charset="0"/>
              <a:cs typeface="Britannic Bold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5931" y="5920965"/>
            <a:ext cx="9144000" cy="1655762"/>
          </a:xfrm>
        </p:spPr>
        <p:txBody>
          <a:bodyPr>
            <a:normAutofit/>
          </a:bodyPr>
          <a:lstStyle/>
          <a:p>
            <a:r>
              <a:rPr lang="en-GB" sz="3200" dirty="0" smtClean="0">
                <a:solidFill>
                  <a:schemeClr val="bg1"/>
                </a:solidFill>
              </a:rPr>
              <a:t>30</a:t>
            </a:r>
            <a:r>
              <a:rPr lang="en-GB" sz="3200" baseline="30000" dirty="0" smtClean="0">
                <a:solidFill>
                  <a:schemeClr val="bg1"/>
                </a:solidFill>
              </a:rPr>
              <a:t>th</a:t>
            </a:r>
            <a:r>
              <a:rPr lang="en-GB" sz="3200" dirty="0" smtClean="0">
                <a:solidFill>
                  <a:schemeClr val="bg1"/>
                </a:solidFill>
              </a:rPr>
              <a:t> January 2017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25579" y="-452256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I fear nothing.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74650" y="5600478"/>
            <a:ext cx="43147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 err="1" smtClean="0">
                <a:solidFill>
                  <a:schemeClr val="bg1"/>
                </a:solidFill>
                <a:effectLst>
                  <a:reflection stA="35000" endPos="65000" dist="50800" dir="5400000" sy="-100000" algn="bl" rotWithShape="0"/>
                </a:effectLst>
              </a:rPr>
              <a:t>www.catsc.org</a:t>
            </a:r>
            <a:endParaRPr lang="en-GB" sz="5400" dirty="0">
              <a:solidFill>
                <a:schemeClr val="bg1"/>
              </a:solidFill>
              <a:effectLst>
                <a:reflection stA="35000" endPos="65000" dist="50800" dir="5400000" sy="-100000" algn="bl" rotWithShape="0"/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078" y="-20806"/>
            <a:ext cx="2418347" cy="145100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829425" y="-1798029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/>
              <a:t>Psalms 31:24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74390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622391"/>
            <a:ext cx="11744590" cy="488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30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7361"/>
            <a:ext cx="12192000" cy="812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4627"/>
            <a:ext cx="12451080" cy="828605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2120" y="5871845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Some social media statistics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80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120" y="386080"/>
            <a:ext cx="11028680" cy="5790883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85FF"/>
                </a:solidFill>
              </a:rPr>
              <a:t>The internet has 3.17 billions users </a:t>
            </a:r>
            <a:endParaRPr lang="en-US" sz="3200" dirty="0" smtClean="0">
              <a:solidFill>
                <a:srgbClr val="FF85FF"/>
              </a:solidFill>
            </a:endParaRPr>
          </a:p>
          <a:p>
            <a:r>
              <a:rPr lang="en-US" sz="3200" dirty="0" smtClean="0">
                <a:solidFill>
                  <a:srgbClr val="76D6FF"/>
                </a:solidFill>
              </a:rPr>
              <a:t>Internet </a:t>
            </a:r>
            <a:r>
              <a:rPr lang="en-US" sz="3200" dirty="0">
                <a:solidFill>
                  <a:srgbClr val="76D6FF"/>
                </a:solidFill>
              </a:rPr>
              <a:t>users have an average of 5.54 social media accounts </a:t>
            </a:r>
            <a:endParaRPr lang="en-US" sz="3200" dirty="0" smtClean="0">
              <a:solidFill>
                <a:srgbClr val="76D6FF"/>
              </a:solidFill>
            </a:endParaRPr>
          </a:p>
          <a:p>
            <a:r>
              <a:rPr lang="en-US" sz="3200" dirty="0" smtClean="0">
                <a:solidFill>
                  <a:srgbClr val="FFC000"/>
                </a:solidFill>
              </a:rPr>
              <a:t>1 </a:t>
            </a:r>
            <a:r>
              <a:rPr lang="en-US" sz="3200" dirty="0">
                <a:solidFill>
                  <a:srgbClr val="FFC000"/>
                </a:solidFill>
              </a:rPr>
              <a:t>million new active mobile social users are added every day</a:t>
            </a:r>
            <a:r>
              <a:rPr lang="en-US" sz="3200" dirty="0" smtClean="0">
                <a:solidFill>
                  <a:srgbClr val="FFC000"/>
                </a:solidFill>
              </a:rPr>
              <a:t>.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That’s 12 each </a:t>
            </a:r>
            <a:r>
              <a:rPr lang="en-US" sz="3200" dirty="0" smtClean="0">
                <a:solidFill>
                  <a:srgbClr val="FF0000"/>
                </a:solidFill>
              </a:rPr>
              <a:t>second</a:t>
            </a:r>
          </a:p>
          <a:p>
            <a:r>
              <a:rPr lang="en-US" sz="3200" dirty="0" smtClean="0">
                <a:solidFill>
                  <a:srgbClr val="8EFA00"/>
                </a:solidFill>
              </a:rPr>
              <a:t> </a:t>
            </a:r>
            <a:r>
              <a:rPr lang="en-US" sz="3200" dirty="0">
                <a:solidFill>
                  <a:srgbClr val="8EFA00"/>
                </a:solidFill>
              </a:rPr>
              <a:t>Facebook Messenger and </a:t>
            </a:r>
            <a:r>
              <a:rPr lang="en-US" sz="3200" dirty="0" err="1">
                <a:solidFill>
                  <a:srgbClr val="8EFA00"/>
                </a:solidFill>
              </a:rPr>
              <a:t>Whatsapp</a:t>
            </a:r>
            <a:r>
              <a:rPr lang="en-US" sz="3200" dirty="0">
                <a:solidFill>
                  <a:srgbClr val="8EFA00"/>
                </a:solidFill>
              </a:rPr>
              <a:t> handle 60 billion messages a day </a:t>
            </a:r>
            <a:endParaRPr lang="en-US" sz="3200" dirty="0" smtClean="0">
              <a:solidFill>
                <a:srgbClr val="8EFA00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Facebook </a:t>
            </a:r>
            <a:r>
              <a:rPr lang="en-US" sz="3200" dirty="0">
                <a:solidFill>
                  <a:schemeClr val="bg1"/>
                </a:solidFill>
              </a:rPr>
              <a:t>now sees 8 billion average daily video views from 500 million users </a:t>
            </a:r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accent2"/>
                </a:solidFill>
              </a:rPr>
              <a:t>Snapchat </a:t>
            </a:r>
            <a:r>
              <a:rPr lang="en-US" sz="3200" dirty="0">
                <a:solidFill>
                  <a:schemeClr val="accent2"/>
                </a:solidFill>
              </a:rPr>
              <a:t>users watch 6 billion videos every </a:t>
            </a:r>
            <a:r>
              <a:rPr lang="en-US" sz="3200" dirty="0" smtClean="0">
                <a:solidFill>
                  <a:schemeClr val="accent2"/>
                </a:solidFill>
              </a:rPr>
              <a:t>day</a:t>
            </a:r>
          </a:p>
          <a:p>
            <a:r>
              <a:rPr lang="en-US" sz="3200" dirty="0" smtClean="0">
                <a:solidFill>
                  <a:srgbClr val="D6D6D6"/>
                </a:solidFill>
              </a:rPr>
              <a:t> </a:t>
            </a:r>
            <a:r>
              <a:rPr lang="en-US" sz="3200" dirty="0">
                <a:solidFill>
                  <a:srgbClr val="D6D6D6"/>
                </a:solidFill>
              </a:rPr>
              <a:t>There are 500 million Tweets sent each day. That’s 6,000 Tweets every second</a:t>
            </a:r>
            <a:endParaRPr lang="en-US" sz="3200" dirty="0">
              <a:solidFill>
                <a:srgbClr val="D6D6D6"/>
              </a:solidFill>
            </a:endParaRPr>
          </a:p>
          <a:p>
            <a:endParaRPr lang="en-US" sz="3200" dirty="0">
              <a:solidFill>
                <a:srgbClr val="FF85FF"/>
              </a:solidFill>
            </a:endParaRPr>
          </a:p>
          <a:p>
            <a:endParaRPr lang="en-US" sz="3200" dirty="0">
              <a:solidFill>
                <a:srgbClr val="FF85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77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51840"/>
            <a:ext cx="10515600" cy="1325563"/>
          </a:xfrm>
        </p:spPr>
        <p:txBody>
          <a:bodyPr>
            <a:noAutofit/>
          </a:bodyPr>
          <a:lstStyle/>
          <a:p>
            <a:r>
              <a:rPr lang="en-US" sz="8800" dirty="0" smtClean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The CATSC </a:t>
            </a:r>
            <a:br>
              <a:rPr lang="en-US" sz="8800" dirty="0" smtClean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</a:br>
            <a:r>
              <a:rPr lang="en-US" sz="8000" dirty="0" smtClean="0">
                <a:solidFill>
                  <a:schemeClr val="bg1"/>
                </a:solidFill>
                <a:latin typeface="Chalkduster" charset="0"/>
                <a:ea typeface="Chalkduster" charset="0"/>
                <a:cs typeface="Chalkduster" charset="0"/>
              </a:rPr>
              <a:t>Dailies </a:t>
            </a:r>
            <a:endParaRPr lang="en-US" sz="8800" dirty="0">
              <a:solidFill>
                <a:schemeClr val="bg1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560" y="2598611"/>
            <a:ext cx="4287520" cy="257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2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142658" y="4915034"/>
            <a:ext cx="17288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</a:rPr>
              <a:t>7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Feb 2017</a:t>
            </a:r>
            <a:endParaRPr lang="en-US" sz="2400" baseline="300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32669" y="4425279"/>
            <a:ext cx="19209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</a:rPr>
              <a:t>Psalms</a:t>
            </a:r>
            <a:r>
              <a:rPr lang="en-US" sz="3200" baseline="30000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8:9</a:t>
            </a:r>
          </a:p>
        </p:txBody>
      </p:sp>
      <p:sp>
        <p:nvSpPr>
          <p:cNvPr id="6" name="Rectangle 5"/>
          <p:cNvSpPr/>
          <p:nvPr/>
        </p:nvSpPr>
        <p:spPr>
          <a:xfrm>
            <a:off x="412373" y="4025170"/>
            <a:ext cx="119589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Yahweh our Lord, how majestic your name throughout the world</a:t>
            </a:r>
            <a:r>
              <a:rPr lang="en-US" sz="3200" dirty="0" smtClean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!</a:t>
            </a:r>
            <a:endParaRPr lang="en-GB" sz="3200" dirty="0">
              <a:solidFill>
                <a:schemeClr val="bg1"/>
              </a:solidFill>
              <a:latin typeface="Bradley Hand" charset="0"/>
              <a:ea typeface="Bradley Hand" charset="0"/>
              <a:cs typeface="Bradley Hand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078" y="-20806"/>
            <a:ext cx="2418347" cy="145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1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183769" y="2459500"/>
            <a:ext cx="764964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GB" sz="8000" b="1" cap="none" spc="0" dirty="0" smtClean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 renew</a:t>
            </a:r>
            <a:endParaRPr lang="en-GB" sz="8000" b="1" cap="none" spc="0" dirty="0">
              <a:ln w="12700">
                <a:solidFill>
                  <a:schemeClr val="bg1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11387" y="3172614"/>
            <a:ext cx="7281412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1500" b="1" cap="none" spc="0" dirty="0" smtClean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face</a:t>
            </a:r>
            <a:endParaRPr lang="en-GB" sz="11500" b="1" cap="none" spc="0" dirty="0">
              <a:ln w="12700">
                <a:solidFill>
                  <a:schemeClr val="bg1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14850" y="4104946"/>
            <a:ext cx="8908208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3800" b="1" cap="none" spc="0" dirty="0" smtClean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of the earth</a:t>
            </a:r>
            <a:endParaRPr lang="en-GB" sz="13800" b="1" cap="none" spc="0" dirty="0">
              <a:ln w="12700">
                <a:solidFill>
                  <a:schemeClr val="bg1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643844" y="2292837"/>
            <a:ext cx="23098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2800" b="1" dirty="0" smtClean="0">
                <a:solidFill>
                  <a:schemeClr val="bg1"/>
                </a:solidFill>
              </a:rPr>
              <a:t>Psalms 104:30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028223" y="5966994"/>
            <a:ext cx="2805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2800" b="1" smtClean="0">
                <a:solidFill>
                  <a:schemeClr val="bg1"/>
                </a:solidFill>
              </a:rPr>
              <a:t>8</a:t>
            </a:r>
            <a:r>
              <a:rPr lang="en-GB" sz="2800" b="1" baseline="30000" smtClean="0">
                <a:solidFill>
                  <a:schemeClr val="bg1"/>
                </a:solidFill>
              </a:rPr>
              <a:t>th</a:t>
            </a:r>
            <a:r>
              <a:rPr lang="en-GB" sz="2800" b="1" smtClean="0">
                <a:solidFill>
                  <a:schemeClr val="bg1"/>
                </a:solidFill>
              </a:rPr>
              <a:t> February 2017</a:t>
            </a:r>
            <a:endParaRPr lang="en-GB" sz="2800" b="1" dirty="0" smtClean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3" y="61601"/>
            <a:ext cx="2799697" cy="167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9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i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875" y="-285750"/>
            <a:ext cx="12602288" cy="787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-1652587"/>
            <a:ext cx="12700000" cy="3505200"/>
          </a:xfrm>
        </p:spPr>
        <p:txBody>
          <a:bodyPr>
            <a:noAutofit/>
          </a:bodyPr>
          <a:lstStyle/>
          <a:p>
            <a:pPr algn="l"/>
            <a:r>
              <a:rPr lang="x-none" sz="12000" smtClean="0">
                <a:solidFill>
                  <a:srgbClr val="FFFFFF"/>
                </a:solidFill>
                <a:latin typeface="Times New Roman"/>
              </a:rPr>
              <a:t>I will shower  </a:t>
            </a:r>
            <a:endParaRPr lang="x-none" sz="12000" dirty="0">
              <a:latin typeface="Times New Roman"/>
            </a:endParaRPr>
          </a:p>
        </p:txBody>
      </p:sp>
      <p:pic>
        <p:nvPicPr>
          <p:cNvPr id="6" name="Picture 5" descr="catsc logo transparent whit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4498975"/>
            <a:ext cx="4075659" cy="24386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517993"/>
            <a:ext cx="473822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dirty="0" err="1" smtClean="0">
                <a:solidFill>
                  <a:srgbClr val="FFFFFF"/>
                </a:solidFill>
                <a:latin typeface="Times New Roman"/>
              </a:rPr>
              <a:t>www.catsc.org</a:t>
            </a:r>
            <a:endParaRPr lang="en-US" sz="1050" dirty="0"/>
          </a:p>
        </p:txBody>
      </p:sp>
      <p:sp>
        <p:nvSpPr>
          <p:cNvPr id="5" name="Rectangle 4"/>
          <p:cNvSpPr/>
          <p:nvPr/>
        </p:nvSpPr>
        <p:spPr>
          <a:xfrm>
            <a:off x="2059862" y="1461067"/>
            <a:ext cx="113926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9600" dirty="0">
                <a:solidFill>
                  <a:srgbClr val="FFFFFF"/>
                </a:solidFill>
                <a:latin typeface="Times New Roman"/>
              </a:rPr>
              <a:t>blessings on you.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81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391</Words>
  <Application>Microsoft Macintosh PowerPoint</Application>
  <PresentationFormat>Widescreen</PresentationFormat>
  <Paragraphs>126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Abadi MT Condensed Extra Bold</vt:lpstr>
      <vt:lpstr>Apple Chancery</vt:lpstr>
      <vt:lpstr>Arial Black</vt:lpstr>
      <vt:lpstr>Arial Rounded MT Bold</vt:lpstr>
      <vt:lpstr>Bradley Hand</vt:lpstr>
      <vt:lpstr>Britannic Bold</vt:lpstr>
      <vt:lpstr>Calibri</vt:lpstr>
      <vt:lpstr>Calibri Light</vt:lpstr>
      <vt:lpstr>Chalkduster</vt:lpstr>
      <vt:lpstr>Futura Condensed ExtraBold</vt:lpstr>
      <vt:lpstr>Handwriting - Dakota</vt:lpstr>
      <vt:lpstr>Helvetica Neue</vt:lpstr>
      <vt:lpstr>Lucida Handwriting</vt:lpstr>
      <vt:lpstr>Noteworthy Light</vt:lpstr>
      <vt:lpstr>Optima ExtraBlack</vt:lpstr>
      <vt:lpstr>Rockwell Extra Bold</vt:lpstr>
      <vt:lpstr>Stencil</vt:lpstr>
      <vt:lpstr>Times New Roman</vt:lpstr>
      <vt:lpstr>Arial</vt:lpstr>
      <vt:lpstr>Office Theme</vt:lpstr>
      <vt:lpstr>Social Media Workshop</vt:lpstr>
      <vt:lpstr>PowerPoint Presentation</vt:lpstr>
      <vt:lpstr>PowerPoint Presentation</vt:lpstr>
      <vt:lpstr>Some social media statistics</vt:lpstr>
      <vt:lpstr>PowerPoint Presentation</vt:lpstr>
      <vt:lpstr>The CATSC  Dailies </vt:lpstr>
      <vt:lpstr>PowerPoint Presentation</vt:lpstr>
      <vt:lpstr>PowerPoint Presentation</vt:lpstr>
      <vt:lpstr>I will shower  </vt:lpstr>
      <vt:lpstr>PowerPoint Presentation</vt:lpstr>
      <vt:lpstr>PowerPoint Presentation</vt:lpstr>
      <vt:lpstr>PowerPoint Presentation</vt:lpstr>
      <vt:lpstr>PowerPoint Presentation</vt:lpstr>
      <vt:lpstr>Everything he does is good</vt:lpstr>
      <vt:lpstr>Remember… </vt:lpstr>
      <vt:lpstr>Take up</vt:lpstr>
      <vt:lpstr>PowerPoint Presentation</vt:lpstr>
      <vt:lpstr>With the Lord on my side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Gerard Marciniak</dc:creator>
  <cp:lastModifiedBy>Gerard Marciniak</cp:lastModifiedBy>
  <cp:revision>15</cp:revision>
  <dcterms:created xsi:type="dcterms:W3CDTF">2017-02-05T11:45:32Z</dcterms:created>
  <dcterms:modified xsi:type="dcterms:W3CDTF">2017-03-04T11:44:44Z</dcterms:modified>
</cp:coreProperties>
</file>