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tags/tag6.xml" ContentType="application/vnd.openxmlformats-officedocument.presentationml.tags+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tags/tag7.xml" ContentType="application/vnd.openxmlformats-officedocument.presentationml.tags+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tags/tag11.xml" ContentType="application/vnd.openxmlformats-officedocument.presentationml.tags+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99"/>
  </p:notesMasterIdLst>
  <p:handoutMasterIdLst>
    <p:handoutMasterId r:id="rId100"/>
  </p:handoutMasterIdLst>
  <p:sldIdLst>
    <p:sldId id="259" r:id="rId2"/>
    <p:sldId id="518" r:id="rId3"/>
    <p:sldId id="374" r:id="rId4"/>
    <p:sldId id="524" r:id="rId5"/>
    <p:sldId id="520" r:id="rId6"/>
    <p:sldId id="522" r:id="rId7"/>
    <p:sldId id="523" r:id="rId8"/>
    <p:sldId id="401" r:id="rId9"/>
    <p:sldId id="296" r:id="rId10"/>
    <p:sldId id="303" r:id="rId11"/>
    <p:sldId id="289" r:id="rId12"/>
    <p:sldId id="511" r:id="rId13"/>
    <p:sldId id="510" r:id="rId14"/>
    <p:sldId id="305" r:id="rId15"/>
    <p:sldId id="281" r:id="rId16"/>
    <p:sldId id="298" r:id="rId17"/>
    <p:sldId id="307" r:id="rId18"/>
    <p:sldId id="340" r:id="rId19"/>
    <p:sldId id="299" r:id="rId20"/>
    <p:sldId id="311" r:id="rId21"/>
    <p:sldId id="312" r:id="rId22"/>
    <p:sldId id="313" r:id="rId23"/>
    <p:sldId id="300" r:id="rId24"/>
    <p:sldId id="426" r:id="rId25"/>
    <p:sldId id="319" r:id="rId26"/>
    <p:sldId id="363" r:id="rId27"/>
    <p:sldId id="505" r:id="rId28"/>
    <p:sldId id="301" r:id="rId29"/>
    <p:sldId id="349" r:id="rId30"/>
    <p:sldId id="516" r:id="rId31"/>
    <p:sldId id="514" r:id="rId32"/>
    <p:sldId id="515" r:id="rId33"/>
    <p:sldId id="320" r:id="rId34"/>
    <p:sldId id="321" r:id="rId35"/>
    <p:sldId id="359" r:id="rId36"/>
    <p:sldId id="568" r:id="rId37"/>
    <p:sldId id="532" r:id="rId38"/>
    <p:sldId id="538" r:id="rId39"/>
    <p:sldId id="539" r:id="rId40"/>
    <p:sldId id="540" r:id="rId41"/>
    <p:sldId id="533" r:id="rId42"/>
    <p:sldId id="534" r:id="rId43"/>
    <p:sldId id="535" r:id="rId44"/>
    <p:sldId id="536" r:id="rId45"/>
    <p:sldId id="468" r:id="rId46"/>
    <p:sldId id="345" r:id="rId47"/>
    <p:sldId id="469" r:id="rId48"/>
    <p:sldId id="361" r:id="rId49"/>
    <p:sldId id="351" r:id="rId50"/>
    <p:sldId id="512" r:id="rId51"/>
    <p:sldId id="542" r:id="rId52"/>
    <p:sldId id="548" r:id="rId53"/>
    <p:sldId id="543" r:id="rId54"/>
    <p:sldId id="544" r:id="rId55"/>
    <p:sldId id="545" r:id="rId56"/>
    <p:sldId id="549" r:id="rId57"/>
    <p:sldId id="550" r:id="rId58"/>
    <p:sldId id="551" r:id="rId59"/>
    <p:sldId id="552" r:id="rId60"/>
    <p:sldId id="553" r:id="rId61"/>
    <p:sldId id="554" r:id="rId62"/>
    <p:sldId id="547" r:id="rId63"/>
    <p:sldId id="559" r:id="rId64"/>
    <p:sldId id="555" r:id="rId65"/>
    <p:sldId id="556" r:id="rId66"/>
    <p:sldId id="557" r:id="rId67"/>
    <p:sldId id="558" r:id="rId68"/>
    <p:sldId id="339" r:id="rId69"/>
    <p:sldId id="335" r:id="rId70"/>
    <p:sldId id="508" r:id="rId71"/>
    <p:sldId id="428" r:id="rId72"/>
    <p:sldId id="397" r:id="rId73"/>
    <p:sldId id="560" r:id="rId74"/>
    <p:sldId id="460" r:id="rId75"/>
    <p:sldId id="482" r:id="rId76"/>
    <p:sldId id="416" r:id="rId77"/>
    <p:sldId id="417" r:id="rId78"/>
    <p:sldId id="418" r:id="rId79"/>
    <p:sldId id="421" r:id="rId80"/>
    <p:sldId id="422" r:id="rId81"/>
    <p:sldId id="423" r:id="rId82"/>
    <p:sldId id="477" r:id="rId83"/>
    <p:sldId id="476" r:id="rId84"/>
    <p:sldId id="561" r:id="rId85"/>
    <p:sldId id="567" r:id="rId86"/>
    <p:sldId id="562" r:id="rId87"/>
    <p:sldId id="564" r:id="rId88"/>
    <p:sldId id="563" r:id="rId89"/>
    <p:sldId id="565" r:id="rId90"/>
    <p:sldId id="566" r:id="rId91"/>
    <p:sldId id="430" r:id="rId92"/>
    <p:sldId id="431" r:id="rId93"/>
    <p:sldId id="432" r:id="rId94"/>
    <p:sldId id="433" r:id="rId95"/>
    <p:sldId id="434" r:id="rId96"/>
    <p:sldId id="435" r:id="rId97"/>
    <p:sldId id="437" r:id="rId9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008000"/>
    <a:srgbClr val="003300"/>
    <a:srgbClr val="009ED6"/>
  </p:clrMru>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29" autoAdjust="0"/>
    <p:restoredTop sz="83513" autoAdjust="0"/>
  </p:normalViewPr>
  <p:slideViewPr>
    <p:cSldViewPr>
      <p:cViewPr varScale="1">
        <p:scale>
          <a:sx n="61" d="100"/>
          <a:sy n="61" d="100"/>
        </p:scale>
        <p:origin x="-1182" y="-90"/>
      </p:cViewPr>
      <p:guideLst>
        <p:guide orient="horz" pos="2160"/>
        <p:guide pos="2880"/>
      </p:guideLst>
    </p:cSldViewPr>
  </p:slideViewPr>
  <p:notesTextViewPr>
    <p:cViewPr>
      <p:scale>
        <a:sx n="66" d="100"/>
        <a:sy n="66" d="100"/>
      </p:scale>
      <p:origin x="0" y="0"/>
    </p:cViewPr>
  </p:notesTextViewPr>
  <p:sorterViewPr>
    <p:cViewPr>
      <p:scale>
        <a:sx n="154" d="100"/>
        <a:sy n="154" d="100"/>
      </p:scale>
      <p:origin x="0" y="38250"/>
    </p:cViewPr>
  </p:sorterViewPr>
  <p:notesViewPr>
    <p:cSldViewPr>
      <p:cViewPr varScale="1">
        <p:scale>
          <a:sx n="52" d="100"/>
          <a:sy n="52" d="100"/>
        </p:scale>
        <p:origin x="-2648" y="-6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DDFD0F9E-23A5-46DB-9288-D1FF0DE3CA5D}" type="datetimeFigureOut">
              <a:rPr lang="en-US"/>
              <a:pPr>
                <a:defRPr/>
              </a:pPr>
              <a:t>3/4/2017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dirty="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EF80DEFA-ACF2-478B-BA7F-8046DB462582}" type="slidenum">
              <a:rPr lang="en-US"/>
              <a:pPr>
                <a:defRPr/>
              </a:pPr>
              <a:t>‹#›</a:t>
            </a:fld>
            <a:endParaRPr lang="en-US" dirty="0"/>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2E23B6A6-F6AC-490A-9E1E-B749A66C848F}" type="datetimeFigureOut">
              <a:rPr lang="en-US"/>
              <a:pPr>
                <a:defRPr/>
              </a:pPr>
              <a:t>3/4/2017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dirty="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B565186D-0A25-49D7-947A-0E2F75DEFC80}" type="slidenum">
              <a:rPr lang="en-US"/>
              <a:pPr>
                <a:defRPr/>
              </a:pPr>
              <a:t>‹#›</a:t>
            </a:fld>
            <a:endParaRPr lang="en-US" dirty="0"/>
          </a:p>
        </p:txBody>
      </p:sp>
    </p:spTree>
  </p:cSld>
  <p:clrMap bg1="lt1" tx1="dk1" bg2="lt2" tx2="dk2" accent1="accent1" accent2="accent2" accent3="accent3" accent4="accent4" accent5="accent5" accent6="accent6" hlink="hlink" folHlink="folHlink"/>
  <p:hf sldNum="0"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vmlDrawing" Target="../drawings/vmlDrawing1.vml"/><Relationship Id="rId4" Type="http://schemas.openxmlformats.org/officeDocument/2006/relationships/oleObject" Target="../embeddings/oleObject1.bin"/></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xfrm>
            <a:off x="685800" y="4140200"/>
            <a:ext cx="5486400" cy="4752975"/>
          </a:xfrm>
          <a:noFill/>
        </p:spPr>
        <p:txBody>
          <a:bodyPr wrap="square" numCol="1" anchor="t" anchorCtr="0" compatLnSpc="1">
            <a:prstTxWarp prst="textNoShape">
              <a:avLst/>
            </a:prstTxWarp>
          </a:bodyPr>
          <a:lstStyle/>
          <a:p>
            <a:pPr>
              <a:spcBef>
                <a:spcPct val="0"/>
              </a:spcBef>
            </a:pPr>
            <a:endParaRPr lang="en-US" smtClean="0"/>
          </a:p>
          <a:p>
            <a:pPr>
              <a:spcBef>
                <a:spcPct val="0"/>
              </a:spcBef>
            </a:pPr>
            <a:r>
              <a:rPr lang="en-US" sz="1400" smtClean="0"/>
              <a:t>It is good to be here !   AND a really amazing privilege for me to being giving the Damien Lundy lecture.  I worked with Damien closely for a period of 3 years…along with Jim Gallagher…writing ICONS the R.E. programme for KS3.  </a:t>
            </a:r>
          </a:p>
          <a:p>
            <a:pPr>
              <a:spcBef>
                <a:spcPct val="0"/>
              </a:spcBef>
            </a:pPr>
            <a:r>
              <a:rPr lang="en-US" sz="1400" smtClean="0"/>
              <a:t>It was super…he was a delightful man to be with, as well as an inspiring theoligan, speaker and writer.</a:t>
            </a:r>
          </a:p>
          <a:p>
            <a:pPr>
              <a:spcBef>
                <a:spcPct val="0"/>
              </a:spcBef>
            </a:pPr>
            <a:endParaRPr lang="en-US" sz="1400" smtClean="0"/>
          </a:p>
          <a:p>
            <a:pPr>
              <a:spcBef>
                <a:spcPct val="0"/>
              </a:spcBef>
            </a:pPr>
            <a:r>
              <a:rPr lang="en-US" sz="1400" smtClean="0"/>
              <a:t>SO, A REALLY BIG THANK YOU!</a:t>
            </a:r>
          </a:p>
          <a:p>
            <a:pPr>
              <a:spcBef>
                <a:spcPct val="0"/>
              </a:spcBef>
            </a:pPr>
            <a:endParaRPr lang="en-US" sz="1400" smtClean="0"/>
          </a:p>
          <a:p>
            <a:pPr>
              <a:spcBef>
                <a:spcPct val="0"/>
              </a:spcBef>
            </a:pPr>
            <a:endParaRPr lang="en-US" sz="1400" smtClean="0"/>
          </a:p>
          <a:p>
            <a:pPr>
              <a:spcBef>
                <a:spcPct val="0"/>
              </a:spcBef>
            </a:pPr>
            <a:endParaRPr lang="en-US" sz="1400" smtClean="0"/>
          </a:p>
          <a:p>
            <a:pPr>
              <a:spcBef>
                <a:spcPct val="0"/>
              </a:spcBef>
            </a:pPr>
            <a:r>
              <a:rPr lang="en-US" sz="1400" smtClean="0"/>
              <a:t>Let me tell you a joke to begin !!   THE FARMER AND HIS DOG</a:t>
            </a:r>
          </a:p>
          <a:p>
            <a:pPr>
              <a:spcBef>
                <a:spcPct val="0"/>
              </a:spcBef>
            </a:pPr>
            <a:endParaRPr lang="en-US" sz="1400" smtClean="0"/>
          </a:p>
          <a:p>
            <a:pPr>
              <a:spcBef>
                <a:spcPct val="0"/>
              </a:spcBef>
            </a:pPr>
            <a:r>
              <a:rPr lang="en-US" sz="1400" smtClean="0"/>
              <a:t>Our presence here is evidence of something very distinctive – our reason for being here is to reflect on that and celebrate it.</a:t>
            </a:r>
          </a:p>
          <a:p>
            <a:pPr>
              <a:spcBef>
                <a:spcPct val="0"/>
              </a:spcBef>
            </a:pPr>
            <a:endParaRPr lang="en-US" sz="1400" smtClean="0"/>
          </a:p>
          <a:p>
            <a:pPr>
              <a:spcBef>
                <a:spcPct val="0"/>
              </a:spcBef>
            </a:pPr>
            <a:r>
              <a:rPr lang="en-US" sz="1400" b="1" smtClean="0"/>
              <a:t>LET’S NOT MISS THE POINT !!!</a:t>
            </a:r>
          </a:p>
          <a:p>
            <a:pPr>
              <a:spcBef>
                <a:spcPct val="0"/>
              </a:spcBef>
            </a:pPr>
            <a:endParaRPr lang="en-US" sz="1400" b="1" smtClean="0"/>
          </a:p>
          <a:p>
            <a:pPr>
              <a:spcBef>
                <a:spcPct val="0"/>
              </a:spcBef>
            </a:pPr>
            <a:r>
              <a:rPr lang="en-US" sz="1400" b="1" smtClean="0"/>
              <a:t>The Thesauras tells us that MISSIONARIES ARE:</a:t>
            </a:r>
          </a:p>
          <a:p>
            <a:pPr>
              <a:spcBef>
                <a:spcPct val="0"/>
              </a:spcBef>
            </a:pPr>
            <a:endParaRPr lang="en-US" sz="1400" smtClean="0"/>
          </a:p>
          <a:p>
            <a:pPr>
              <a:spcBef>
                <a:spcPct val="0"/>
              </a:spcBef>
            </a:pPr>
            <a:endParaRPr lang="en-US" sz="14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z="1600" smtClean="0"/>
              <a:t>THESE ARE THE PARTS OF THE WHOLE – </a:t>
            </a:r>
          </a:p>
          <a:p>
            <a:pPr>
              <a:spcBef>
                <a:spcPct val="0"/>
              </a:spcBef>
            </a:pPr>
            <a:endParaRPr lang="en-GB" sz="1600" smtClean="0"/>
          </a:p>
          <a:p>
            <a:pPr>
              <a:spcBef>
                <a:spcPct val="0"/>
              </a:spcBef>
            </a:pPr>
            <a:r>
              <a:rPr lang="en-GB" sz="1600" smtClean="0"/>
              <a:t>The jigsaw…fitting together to give the whole picture….each one contributing to the bigger picture…  IT DOESN’T MAKE SENSE WITHOUT ALL THE PARTS.</a:t>
            </a:r>
          </a:p>
          <a:p>
            <a:pPr>
              <a:spcBef>
                <a:spcPct val="0"/>
              </a:spcBef>
            </a:pPr>
            <a:endParaRPr lang="en-GB" sz="1600" smtClean="0"/>
          </a:p>
          <a:p>
            <a:pPr>
              <a:spcBef>
                <a:spcPct val="0"/>
              </a:spcBef>
            </a:pPr>
            <a:r>
              <a:rPr lang="en-GB" sz="1600" smtClean="0"/>
              <a:t>the building…with the foundation stones upon which the school is built….</a:t>
            </a:r>
          </a:p>
          <a:p>
            <a:pPr>
              <a:spcBef>
                <a:spcPct val="0"/>
              </a:spcBef>
            </a:pPr>
            <a:endParaRPr lang="en-GB" sz="1600" smtClean="0"/>
          </a:p>
          <a:p>
            <a:pPr>
              <a:spcBef>
                <a:spcPct val="0"/>
              </a:spcBef>
            </a:pPr>
            <a:r>
              <a:rPr lang="en-GB" sz="1600" smtClean="0"/>
              <a:t>We need them all…one follows on from the other.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3"/>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cs typeface="Arial" charset="0"/>
              </a:rPr>
              <a:t>Microsoft </a:t>
            </a:r>
            <a:r>
              <a:rPr lang="en-US" b="1" smtClean="0">
                <a:cs typeface="Arial" charset="0"/>
              </a:rPr>
              <a:t>Engineering Excellence</a:t>
            </a:r>
            <a:endParaRPr lang="en-US" smtClean="0">
              <a:cs typeface="Arial" charset="0"/>
            </a:endParaRPr>
          </a:p>
        </p:txBody>
      </p:sp>
      <p:sp>
        <p:nvSpPr>
          <p:cNvPr id="39938" name="Rectangle 2"/>
          <p:cNvSpPr>
            <a:spLocks noGrp="1" noRot="1" noChangeAspect="1" noChangeArrowheads="1" noTextEdit="1"/>
          </p:cNvSpPr>
          <p:nvPr>
            <p:ph type="sldImg"/>
          </p:nvPr>
        </p:nvSpPr>
        <p:spPr bwMode="auto">
          <a:xfrm>
            <a:off x="1143000" y="450850"/>
            <a:ext cx="4572000" cy="3429000"/>
          </a:xfrm>
          <a:noFill/>
          <a:ln>
            <a:solidFill>
              <a:srgbClr val="000000"/>
            </a:solidFill>
            <a:miter lim="800000"/>
            <a:headEnd/>
            <a:tailEnd/>
          </a:ln>
        </p:spPr>
      </p:sp>
      <p:sp>
        <p:nvSpPr>
          <p:cNvPr id="39939" name="Rectangle 3"/>
          <p:cNvSpPr>
            <a:spLocks noGrp="1" noChangeArrowheads="1"/>
          </p:cNvSpPr>
          <p:nvPr>
            <p:ph type="body" idx="1"/>
          </p:nvPr>
        </p:nvSpPr>
        <p:spPr bwMode="auto">
          <a:xfrm>
            <a:off x="307975" y="4130675"/>
            <a:ext cx="6261100" cy="4554538"/>
          </a:xfrm>
          <a:noFill/>
        </p:spPr>
        <p:txBody>
          <a:bodyPr wrap="square" numCol="1" anchor="t" anchorCtr="0" compatLnSpc="1">
            <a:prstTxWarp prst="textNoShape">
              <a:avLst/>
            </a:prstTxWarp>
          </a:bodyPr>
          <a:lstStyle/>
          <a:p>
            <a:pPr>
              <a:spcBef>
                <a:spcPct val="0"/>
              </a:spcBef>
            </a:pPr>
            <a:r>
              <a:rPr lang="en-US" sz="1600" smtClean="0"/>
              <a:t>OUR SCHOOLS SHOULD BE PLACES WHERE WE ARE LIBERATED FROM CLOSED IDEAS OF GOD.</a:t>
            </a:r>
          </a:p>
          <a:p>
            <a:pPr>
              <a:spcBef>
                <a:spcPct val="0"/>
              </a:spcBef>
            </a:pPr>
            <a:endParaRPr lang="en-US" sz="1600" smtClean="0"/>
          </a:p>
          <a:p>
            <a:pPr>
              <a:spcBef>
                <a:spcPct val="0"/>
              </a:spcBef>
            </a:pPr>
            <a:r>
              <a:rPr lang="en-US" sz="1600" smtClean="0"/>
              <a:t>THERE IS A GOD AT THE HEART OF OUR WORLD.</a:t>
            </a:r>
          </a:p>
          <a:p>
            <a:pPr>
              <a:spcBef>
                <a:spcPct val="0"/>
              </a:spcBef>
            </a:pPr>
            <a:endParaRPr lang="en-US" sz="1600" smtClean="0"/>
          </a:p>
          <a:p>
            <a:pPr>
              <a:spcBef>
                <a:spcPct val="0"/>
              </a:spcBef>
            </a:pPr>
            <a:endParaRPr lang="en-US" sz="1600" smtClean="0"/>
          </a:p>
          <a:p>
            <a:pPr>
              <a:spcBef>
                <a:spcPct val="0"/>
              </a:spcBef>
            </a:pPr>
            <a:r>
              <a:rPr lang="en-US" sz="1600" smtClean="0"/>
              <a:t>Our relationship with God is hopefully something which is growing….</a:t>
            </a:r>
          </a:p>
          <a:p>
            <a:pPr>
              <a:spcBef>
                <a:spcPct val="0"/>
              </a:spcBef>
            </a:pPr>
            <a:endParaRPr lang="en-US" sz="1600" smtClean="0"/>
          </a:p>
          <a:p>
            <a:pPr>
              <a:spcBef>
                <a:spcPct val="0"/>
              </a:spcBef>
            </a:pPr>
            <a:r>
              <a:rPr lang="en-US" sz="1600" smtClean="0"/>
              <a:t>Sometimes parents can resist relating to their grown children as adults…similarily we can ‘frame freeze’ God in an image or understanding we adopted at one stage of our lives…but is now inappropriate and incapable of nourishing us today.</a:t>
            </a:r>
          </a:p>
          <a:p>
            <a:pPr>
              <a:spcBef>
                <a:spcPct val="0"/>
              </a:spcBef>
            </a:pPr>
            <a:endParaRPr lang="en-US" sz="1600" smtClean="0"/>
          </a:p>
          <a:p>
            <a:pPr>
              <a:spcBef>
                <a:spcPct val="0"/>
              </a:spcBef>
            </a:pPr>
            <a:r>
              <a:rPr lang="en-US" sz="1600" smtClean="0"/>
              <a:t>We want in our schools to open our pupils up to the presence of God in all things.</a:t>
            </a:r>
          </a:p>
          <a:p>
            <a:pPr>
              <a:spcBef>
                <a:spcPct val="0"/>
              </a:spcBef>
            </a:pPr>
            <a:endParaRPr lang="en-US" sz="1600" smtClean="0"/>
          </a:p>
          <a:p>
            <a:pPr>
              <a:spcBef>
                <a:spcPct val="0"/>
              </a:spcBef>
            </a:pPr>
            <a:r>
              <a:rPr lang="en-US" sz="1600" smtClean="0"/>
              <a:t>It is God who calls us into being – it is God who invites us into a relationship with him/her and the world we are part of; it is God as Father who shows us in Jesus what it means to be fully human… GOD IS AT THE HEART OF ALL THAT WE DO.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en-US" sz="16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5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z="1600" smtClean="0"/>
              <a:t>This is a tremendous privilege – we have great freedom to pin our colours to the mast…</a:t>
            </a:r>
          </a:p>
          <a:p>
            <a:pPr>
              <a:spcBef>
                <a:spcPct val="0"/>
              </a:spcBef>
            </a:pPr>
            <a:endParaRPr lang="en-US" sz="1600" smtClean="0"/>
          </a:p>
          <a:p>
            <a:pPr>
              <a:spcBef>
                <a:spcPct val="0"/>
              </a:spcBef>
            </a:pPr>
            <a:r>
              <a:rPr lang="en-US" sz="1600" smtClean="0"/>
              <a:t>It equally has responsibilities…those will follow in a moment, but just reflect for a minute on the reality of the fact that we have a vision of the fully alive human person to guide us in our educational provision.</a:t>
            </a:r>
          </a:p>
          <a:p>
            <a:pPr>
              <a:spcBef>
                <a:spcPct val="0"/>
              </a:spcBef>
            </a:pPr>
            <a:endParaRPr lang="en-US" sz="1600" smtClean="0"/>
          </a:p>
          <a:p>
            <a:pPr>
              <a:spcBef>
                <a:spcPct val="0"/>
              </a:spcBef>
            </a:pPr>
            <a:r>
              <a:rPr lang="en-US" sz="1600" smtClean="0"/>
              <a:t>IT IS NOT VALUES THAT MARK US OUT…IT IS FAITH</a:t>
            </a:r>
          </a:p>
          <a:p>
            <a:pPr>
              <a:spcBef>
                <a:spcPct val="0"/>
              </a:spcBef>
            </a:pPr>
            <a:endParaRPr lang="en-US" sz="1600" smtClean="0"/>
          </a:p>
          <a:p>
            <a:pPr>
              <a:spcBef>
                <a:spcPct val="0"/>
              </a:spcBef>
            </a:pPr>
            <a:endParaRPr lang="en-US" sz="1600" smtClean="0"/>
          </a:p>
          <a:p>
            <a:pPr>
              <a:spcBef>
                <a:spcPct val="0"/>
              </a:spcBef>
            </a:pPr>
            <a:r>
              <a:rPr lang="en-US" sz="1600" smtClean="0"/>
              <a:t>WE ARE MUCH BETTER PLACED TO TALK ABOUT COMMON VALUES THAN THE GOVERNME</a:t>
            </a:r>
          </a:p>
          <a:p>
            <a:pPr>
              <a:spcBef>
                <a:spcPct val="0"/>
              </a:spcBef>
            </a:pPr>
            <a:endParaRPr lang="en-US" altLang="en-US" sz="16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600" smtClean="0"/>
              <a:t>SO WHAT IS THIS VISION OF THE HUMAN PERSON </a:t>
            </a:r>
          </a:p>
          <a:p>
            <a:pPr>
              <a:spcBef>
                <a:spcPct val="0"/>
              </a:spcBef>
            </a:pPr>
            <a:endParaRPr lang="en-US" sz="1600" smtClean="0"/>
          </a:p>
          <a:p>
            <a:pPr>
              <a:spcBef>
                <a:spcPct val="0"/>
              </a:spcBef>
            </a:pPr>
            <a:r>
              <a:rPr lang="en-US" sz="1600" smtClean="0"/>
              <a:t>WHAT WILL REALLY CHANGE OUR WORLD IS NOT THE ECONOMY ONLY….BUT …HUMAN FLOURISHING.</a:t>
            </a:r>
          </a:p>
          <a:p>
            <a:pPr>
              <a:spcBef>
                <a:spcPct val="0"/>
              </a:spcBef>
            </a:pPr>
            <a:endParaRPr lang="en-US" sz="1600" smtClean="0"/>
          </a:p>
          <a:p>
            <a:pPr>
              <a:spcBef>
                <a:spcPct val="0"/>
              </a:spcBef>
            </a:pPr>
            <a:endParaRPr lang="en-US" sz="1600" smtClean="0"/>
          </a:p>
          <a:p>
            <a:pPr>
              <a:spcBef>
                <a:spcPct val="0"/>
              </a:spcBef>
            </a:pPr>
            <a:r>
              <a:rPr lang="en-US" sz="1600" smtClean="0"/>
              <a:t>Made in the image of God having fundamental freedom and dignity</a:t>
            </a:r>
          </a:p>
          <a:p>
            <a:pPr>
              <a:spcBef>
                <a:spcPct val="0"/>
              </a:spcBef>
            </a:pPr>
            <a:endParaRPr lang="en-US" sz="1600" smtClean="0"/>
          </a:p>
          <a:p>
            <a:pPr>
              <a:spcBef>
                <a:spcPct val="0"/>
              </a:spcBef>
            </a:pPr>
            <a:r>
              <a:rPr lang="en-US" sz="1600" smtClean="0"/>
              <a:t>We want to enable life to the full….much more than just ensuring we have the basic necessities of life.</a:t>
            </a:r>
          </a:p>
          <a:p>
            <a:pPr>
              <a:spcBef>
                <a:spcPct val="0"/>
              </a:spcBef>
            </a:pPr>
            <a:endParaRPr lang="en-US" sz="1600" smtClean="0"/>
          </a:p>
          <a:p>
            <a:pPr>
              <a:spcBef>
                <a:spcPct val="0"/>
              </a:spcBef>
            </a:pPr>
            <a:r>
              <a:rPr lang="en-US" sz="1600" smtClean="0"/>
              <a:t>I BELIEVE THERE ARE 4 KEY COMPONENTS TO WHAT MAKES A FULLY ALIVE HUMAN BEING&gt;&gt;&gt;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xfrm>
            <a:off x="620713" y="4140200"/>
            <a:ext cx="5486400" cy="5003800"/>
          </a:xfrm>
          <a:noFill/>
        </p:spPr>
        <p:txBody>
          <a:bodyPr wrap="square" numCol="1" anchor="t" anchorCtr="0" compatLnSpc="1">
            <a:prstTxWarp prst="textNoShape">
              <a:avLst/>
            </a:prstTxWarp>
          </a:bodyPr>
          <a:lstStyle/>
          <a:p>
            <a:pPr>
              <a:spcBef>
                <a:spcPct val="0"/>
              </a:spcBef>
            </a:pPr>
            <a:r>
              <a:rPr lang="en-GB" sz="1600" smtClean="0"/>
              <a:t>TO BE FULLY HUMAN IS TO BE VISIONARY.</a:t>
            </a:r>
          </a:p>
          <a:p>
            <a:pPr>
              <a:spcBef>
                <a:spcPct val="0"/>
              </a:spcBef>
            </a:pPr>
            <a:endParaRPr lang="en-GB" sz="1600" smtClean="0"/>
          </a:p>
          <a:p>
            <a:pPr>
              <a:spcBef>
                <a:spcPct val="0"/>
              </a:spcBef>
            </a:pPr>
            <a:r>
              <a:rPr lang="en-GB" sz="1600" smtClean="0"/>
              <a:t>TO HAVE A DREAM…NOT A FANTSTY…BUT A DREAM OF WHO I CAN BE…</a:t>
            </a:r>
          </a:p>
          <a:p>
            <a:pPr>
              <a:spcBef>
                <a:spcPct val="0"/>
              </a:spcBef>
            </a:pPr>
            <a:endParaRPr lang="en-GB" sz="1600" smtClean="0"/>
          </a:p>
          <a:p>
            <a:pPr>
              <a:spcBef>
                <a:spcPct val="0"/>
              </a:spcBef>
            </a:pPr>
            <a:r>
              <a:rPr lang="en-GB" sz="1600" smtClean="0"/>
              <a:t>Looking to the ‘beyond’  that the material world and technology alone cannot give</a:t>
            </a:r>
          </a:p>
          <a:p>
            <a:pPr>
              <a:spcBef>
                <a:spcPct val="0"/>
              </a:spcBef>
            </a:pPr>
            <a:endParaRPr lang="en-GB" sz="1600" smtClean="0"/>
          </a:p>
          <a:p>
            <a:pPr>
              <a:spcBef>
                <a:spcPct val="0"/>
              </a:spcBef>
            </a:pPr>
            <a:r>
              <a:rPr lang="en-GB" sz="1600" smtClean="0"/>
              <a:t>God has a dream for us…</a:t>
            </a:r>
          </a:p>
          <a:p>
            <a:pPr>
              <a:spcBef>
                <a:spcPct val="0"/>
              </a:spcBef>
            </a:pPr>
            <a:endParaRPr lang="en-GB" sz="1600" smtClean="0"/>
          </a:p>
          <a:p>
            <a:pPr>
              <a:spcBef>
                <a:spcPct val="0"/>
              </a:spcBef>
            </a:pPr>
            <a:r>
              <a:rPr lang="en-GB" sz="1600" smtClean="0"/>
              <a:t>WE LIVE IN A WORLD THAT SAYS HAVE THIS, HAVE THAT AND YOU WILL BE HAPPY, BE SUCCESSFUL, BE WHO YOU ARE MEANT TO BE….BUT NO…</a:t>
            </a:r>
          </a:p>
          <a:p>
            <a:pPr>
              <a:spcBef>
                <a:spcPct val="0"/>
              </a:spcBef>
            </a:pPr>
            <a:endParaRPr lang="en-GB" sz="1600" smtClean="0"/>
          </a:p>
          <a:p>
            <a:pPr>
              <a:spcBef>
                <a:spcPct val="0"/>
              </a:spcBef>
            </a:pPr>
            <a:r>
              <a:rPr lang="en-GB" sz="1600" smtClean="0"/>
              <a:t>YOU CAN HAVE ALL THAT AND STILL NOT HAVE A SENSE OF WHO YOU REALLY ARE.</a:t>
            </a:r>
          </a:p>
          <a:p>
            <a:pPr>
              <a:spcBef>
                <a:spcPct val="0"/>
              </a:spcBef>
            </a:pPr>
            <a:endParaRPr lang="en-GB" sz="1600" smtClean="0"/>
          </a:p>
          <a:p>
            <a:pPr>
              <a:spcBef>
                <a:spcPct val="0"/>
              </a:spcBef>
            </a:pPr>
            <a:r>
              <a:rPr lang="en-GB" sz="1600" smtClean="0"/>
              <a:t>The eagle and the backyard hen…</a:t>
            </a:r>
          </a:p>
          <a:p>
            <a:pPr>
              <a:spcBef>
                <a:spcPct val="0"/>
              </a:spcBef>
            </a:pPr>
            <a:endParaRPr lang="en-GB" sz="1600" smtClean="0"/>
          </a:p>
          <a:p>
            <a:pPr>
              <a:spcBef>
                <a:spcPct val="0"/>
              </a:spcBef>
            </a:pPr>
            <a:endParaRPr lang="en-GB" sz="16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z="1600" smtClean="0"/>
              <a:t>Many of our youngsters come to school already damaged…think they are no good, stupid, not as bright, as pretty , as good looking…because….we live in a world of superficial reality…what you see is who you are and what you get !</a:t>
            </a:r>
          </a:p>
          <a:p>
            <a:pPr>
              <a:spcBef>
                <a:spcPct val="0"/>
              </a:spcBef>
            </a:pPr>
            <a:endParaRPr lang="en-GB" sz="1600" smtClean="0"/>
          </a:p>
          <a:p>
            <a:pPr>
              <a:spcBef>
                <a:spcPct val="0"/>
              </a:spcBef>
            </a:pPr>
            <a:endParaRPr lang="en-GB" sz="1600" smtClean="0"/>
          </a:p>
          <a:p>
            <a:pPr>
              <a:spcBef>
                <a:spcPct val="0"/>
              </a:spcBef>
            </a:pPr>
            <a:r>
              <a:rPr lang="en-GB" sz="1600" smtClean="0"/>
              <a:t>THERE IS MORE TO ME THAN MEETS THE EYE…THERE IS MORE TO YOU THAN WHAT OTHERS SEE.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ltLang="en-US" sz="1600" smtClean="0"/>
              <a:t>WHAT WE ARE CHARGED WITH GIVING OUR YOUNSTERS IS….</a:t>
            </a:r>
          </a:p>
          <a:p>
            <a:pPr>
              <a:spcBef>
                <a:spcPct val="0"/>
              </a:spcBef>
            </a:pPr>
            <a:endParaRPr lang="en-US" altLang="en-US" sz="1600" smtClean="0"/>
          </a:p>
          <a:p>
            <a:pPr>
              <a:spcBef>
                <a:spcPct val="0"/>
              </a:spcBef>
            </a:pPr>
            <a:r>
              <a:rPr lang="en-US" altLang="en-US" sz="1600" b="1" smtClean="0"/>
              <a:t>REASONS FOR LIVING AND HOPING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a:xfrm>
            <a:off x="0" y="4140200"/>
            <a:ext cx="6858000" cy="5327650"/>
          </a:xfrm>
        </p:spPr>
        <p:txBody>
          <a:bodyPr>
            <a:noAutofit/>
          </a:bodyPr>
          <a:lstStyle/>
          <a:p>
            <a:pPr fontAlgn="auto">
              <a:spcBef>
                <a:spcPts val="0"/>
              </a:spcBef>
              <a:spcAft>
                <a:spcPts val="0"/>
              </a:spcAft>
              <a:defRPr/>
            </a:pPr>
            <a:r>
              <a:rPr lang="en-GB" sz="1050" dirty="0" smtClean="0"/>
              <a:t>TO BE FULLY HUMAN IS TO BE SACRAMENTAL….TO GET BENEATH THE SURFACE…TO READ THE SIGNS….</a:t>
            </a:r>
          </a:p>
          <a:p>
            <a:pPr fontAlgn="auto">
              <a:spcBef>
                <a:spcPts val="0"/>
              </a:spcBef>
              <a:spcAft>
                <a:spcPts val="0"/>
              </a:spcAft>
              <a:defRPr/>
            </a:pPr>
            <a:endParaRPr lang="en-GB" sz="1050" dirty="0" smtClean="0"/>
          </a:p>
          <a:p>
            <a:pPr fontAlgn="auto">
              <a:spcBef>
                <a:spcPts val="0"/>
              </a:spcBef>
              <a:spcAft>
                <a:spcPts val="0"/>
              </a:spcAft>
              <a:defRPr/>
            </a:pPr>
            <a:r>
              <a:rPr lang="en-GB" sz="1050" dirty="0" smtClean="0"/>
              <a:t>Nurturing a sacramental sensitivity should be at the heart of Catholic education</a:t>
            </a:r>
          </a:p>
          <a:p>
            <a:pPr fontAlgn="auto">
              <a:spcBef>
                <a:spcPts val="0"/>
              </a:spcBef>
              <a:spcAft>
                <a:spcPts val="0"/>
              </a:spcAft>
              <a:defRPr/>
            </a:pPr>
            <a:endParaRPr lang="en-GB" sz="1050" dirty="0" smtClean="0"/>
          </a:p>
          <a:p>
            <a:pPr fontAlgn="auto">
              <a:spcBef>
                <a:spcPts val="0"/>
              </a:spcBef>
              <a:spcAft>
                <a:spcPts val="0"/>
              </a:spcAft>
              <a:defRPr/>
            </a:pPr>
            <a:endParaRPr lang="en-GB" sz="1050" dirty="0" smtClean="0"/>
          </a:p>
          <a:p>
            <a:pPr fontAlgn="auto">
              <a:spcBef>
                <a:spcPts val="0"/>
              </a:spcBef>
              <a:spcAft>
                <a:spcPts val="0"/>
              </a:spcAft>
              <a:defRPr/>
            </a:pPr>
            <a:r>
              <a:rPr lang="en-GB" sz="1050" dirty="0" smtClean="0"/>
              <a:t>We live in a world, a society that sees everything as makeable / useful/ immediate and often without deeper meaning.   Buy this, have this, wear these designer shoes and you will BE IT !!   You will be recognised, acknowledge, valued because you have it !</a:t>
            </a:r>
          </a:p>
          <a:p>
            <a:pPr fontAlgn="auto">
              <a:spcBef>
                <a:spcPts val="0"/>
              </a:spcBef>
              <a:spcAft>
                <a:spcPts val="0"/>
              </a:spcAft>
              <a:defRPr/>
            </a:pPr>
            <a:endParaRPr lang="en-GB" sz="1050" dirty="0" smtClean="0"/>
          </a:p>
          <a:p>
            <a:pPr fontAlgn="auto">
              <a:spcBef>
                <a:spcPts val="0"/>
              </a:spcBef>
              <a:spcAft>
                <a:spcPts val="0"/>
              </a:spcAft>
              <a:defRPr/>
            </a:pPr>
            <a:r>
              <a:rPr lang="en-GB" sz="1050" dirty="0" smtClean="0"/>
              <a:t>Do not think any of us is not influenced by  the power of adverts – renault clio and Nicol !!</a:t>
            </a:r>
          </a:p>
          <a:p>
            <a:pPr fontAlgn="auto">
              <a:spcBef>
                <a:spcPts val="0"/>
              </a:spcBef>
              <a:spcAft>
                <a:spcPts val="0"/>
              </a:spcAft>
              <a:defRPr/>
            </a:pPr>
            <a:endParaRPr lang="en-GB" sz="1050" dirty="0" smtClean="0"/>
          </a:p>
          <a:p>
            <a:pPr fontAlgn="auto">
              <a:spcBef>
                <a:spcPts val="0"/>
              </a:spcBef>
              <a:spcAft>
                <a:spcPts val="0"/>
              </a:spcAft>
              <a:defRPr/>
            </a:pPr>
            <a:r>
              <a:rPr lang="en-GB" sz="1050" dirty="0" smtClean="0"/>
              <a:t>Education – Catholic education – must take our pupils beneath the surface to what lies below…beyond the tangible…</a:t>
            </a:r>
          </a:p>
          <a:p>
            <a:pPr fontAlgn="auto">
              <a:spcBef>
                <a:spcPts val="0"/>
              </a:spcBef>
              <a:spcAft>
                <a:spcPts val="0"/>
              </a:spcAft>
              <a:defRPr/>
            </a:pPr>
            <a:endParaRPr lang="en-GB" sz="1050" dirty="0" smtClean="0"/>
          </a:p>
          <a:p>
            <a:pPr fontAlgn="auto">
              <a:spcBef>
                <a:spcPts val="0"/>
              </a:spcBef>
              <a:spcAft>
                <a:spcPts val="0"/>
              </a:spcAft>
              <a:defRPr/>
            </a:pPr>
            <a:r>
              <a:rPr lang="en-GB" sz="1050" dirty="0" smtClean="0"/>
              <a:t>A RING IS NOT JUST A ROUND PIECE OF METAL, HOWEVER EXPENSIVE…IT IS  A SIGN OF LOVE, OF ETERNTIY…OF FAITHFULNESS…OF COMMITMENT.</a:t>
            </a:r>
          </a:p>
          <a:p>
            <a:pPr fontAlgn="auto">
              <a:spcBef>
                <a:spcPts val="0"/>
              </a:spcBef>
              <a:spcAft>
                <a:spcPts val="0"/>
              </a:spcAft>
              <a:defRPr/>
            </a:pPr>
            <a:endParaRPr lang="en-GB" sz="1050" dirty="0" smtClean="0"/>
          </a:p>
          <a:p>
            <a:pPr fontAlgn="auto">
              <a:spcBef>
                <a:spcPts val="0"/>
              </a:spcBef>
              <a:spcAft>
                <a:spcPts val="0"/>
              </a:spcAft>
              <a:defRPr/>
            </a:pPr>
            <a:r>
              <a:rPr lang="en-GB" sz="1050" dirty="0" smtClean="0"/>
              <a:t>WATER IS MORE THAN HO 2….WATER IS POWER AND DANGER AND LIFEGIVING AND DEATH AND DESRTUCTION …</a:t>
            </a:r>
          </a:p>
          <a:p>
            <a:pPr fontAlgn="auto">
              <a:spcBef>
                <a:spcPts val="0"/>
              </a:spcBef>
              <a:spcAft>
                <a:spcPts val="0"/>
              </a:spcAft>
              <a:defRPr/>
            </a:pPr>
            <a:endParaRPr lang="en-GB" sz="1050" dirty="0" smtClean="0"/>
          </a:p>
          <a:p>
            <a:pPr fontAlgn="auto">
              <a:spcBef>
                <a:spcPts val="0"/>
              </a:spcBef>
              <a:spcAft>
                <a:spcPts val="0"/>
              </a:spcAft>
              <a:defRPr/>
            </a:pPr>
            <a:r>
              <a:rPr lang="en-GB" sz="1050" dirty="0" smtClean="0"/>
              <a:t>A BOTANIST DOES NOT JUST LOOK AT A FLOWER AND ANALYSIS IT…IT IS BEAUTY…IT IS ALIVE…IT IS AWE-INSPIRING.</a:t>
            </a:r>
          </a:p>
          <a:p>
            <a:pPr fontAlgn="auto">
              <a:spcBef>
                <a:spcPts val="0"/>
              </a:spcBef>
              <a:spcAft>
                <a:spcPts val="0"/>
              </a:spcAft>
              <a:defRPr/>
            </a:pPr>
            <a:endParaRPr lang="en-GB" sz="1050" dirty="0" smtClean="0"/>
          </a:p>
          <a:p>
            <a:pPr fontAlgn="auto">
              <a:spcBef>
                <a:spcPts val="0"/>
              </a:spcBef>
              <a:spcAft>
                <a:spcPts val="0"/>
              </a:spcAft>
              <a:defRPr/>
            </a:pPr>
            <a:r>
              <a:rPr lang="en-GB" sz="1050" dirty="0" smtClean="0"/>
              <a:t>We need to create a disposition of receptivity to how things REALLY are !</a:t>
            </a:r>
          </a:p>
          <a:p>
            <a:pPr fontAlgn="auto">
              <a:spcBef>
                <a:spcPts val="0"/>
              </a:spcBef>
              <a:spcAft>
                <a:spcPts val="0"/>
              </a:spcAft>
              <a:defRPr/>
            </a:pPr>
            <a:endParaRPr lang="en-GB" sz="1050" dirty="0" smtClean="0"/>
          </a:p>
          <a:p>
            <a:pPr fontAlgn="auto">
              <a:spcBef>
                <a:spcPts val="0"/>
              </a:spcBef>
              <a:spcAft>
                <a:spcPts val="0"/>
              </a:spcAft>
              <a:defRPr/>
            </a:pPr>
            <a:r>
              <a:rPr lang="en-GB" sz="1050" dirty="0" smtClean="0"/>
              <a:t>Nurturing a sacramental sensitivity should be at the heart of Catholic education</a:t>
            </a:r>
          </a:p>
          <a:p>
            <a:pPr fontAlgn="auto">
              <a:spcBef>
                <a:spcPts val="0"/>
              </a:spcBef>
              <a:spcAft>
                <a:spcPts val="0"/>
              </a:spcAft>
              <a:defRPr/>
            </a:pPr>
            <a:endParaRPr lang="en-GB" sz="1050" dirty="0" smtClean="0"/>
          </a:p>
          <a:p>
            <a:pPr fontAlgn="auto">
              <a:spcBef>
                <a:spcPts val="0"/>
              </a:spcBef>
              <a:spcAft>
                <a:spcPts val="0"/>
              </a:spcAft>
              <a:defRPr/>
            </a:pPr>
            <a:endParaRPr lang="en-GB" sz="1050" dirty="0" smtClean="0"/>
          </a:p>
          <a:p>
            <a:pPr fontAlgn="auto">
              <a:spcBef>
                <a:spcPts val="0"/>
              </a:spcBef>
              <a:spcAft>
                <a:spcPts val="0"/>
              </a:spcAft>
              <a:defRPr/>
            </a:pPr>
            <a:r>
              <a:rPr lang="en-GB" sz="1050" dirty="0" smtClean="0"/>
              <a:t>We live in a world, a society that sees everything as makeable / useful/ immediate and often without deeper meaning.</a:t>
            </a:r>
          </a:p>
          <a:p>
            <a:pPr fontAlgn="auto">
              <a:spcBef>
                <a:spcPts val="0"/>
              </a:spcBef>
              <a:spcAft>
                <a:spcPts val="0"/>
              </a:spcAft>
              <a:defRPr/>
            </a:pPr>
            <a:endParaRPr lang="en-GB" sz="1050" dirty="0" smtClean="0"/>
          </a:p>
          <a:p>
            <a:pPr fontAlgn="auto">
              <a:spcBef>
                <a:spcPts val="0"/>
              </a:spcBef>
              <a:spcAft>
                <a:spcPts val="0"/>
              </a:spcAft>
              <a:defRPr/>
            </a:pPr>
            <a:r>
              <a:rPr lang="en-GB" sz="1050" dirty="0" smtClean="0"/>
              <a:t>We need to create a disposition of receptivity to how things REALLY are !</a:t>
            </a:r>
          </a:p>
          <a:p>
            <a:pPr fontAlgn="auto">
              <a:spcBef>
                <a:spcPts val="0"/>
              </a:spcBef>
              <a:spcAft>
                <a:spcPts val="0"/>
              </a:spcAft>
              <a:defRPr/>
            </a:pPr>
            <a:endParaRPr lang="en-GB" sz="1050" dirty="0" smtClean="0"/>
          </a:p>
          <a:p>
            <a:pPr fontAlgn="auto">
              <a:spcBef>
                <a:spcPts val="0"/>
              </a:spcBef>
              <a:spcAft>
                <a:spcPts val="0"/>
              </a:spcAft>
              <a:defRPr/>
            </a:pPr>
            <a:r>
              <a:rPr lang="en-GB" sz="1050" dirty="0" smtClean="0"/>
              <a:t>Nurturing a sacramental sensitivity should be at the heart of Catholic education</a:t>
            </a:r>
          </a:p>
          <a:p>
            <a:pPr fontAlgn="auto">
              <a:spcBef>
                <a:spcPts val="0"/>
              </a:spcBef>
              <a:spcAft>
                <a:spcPts val="0"/>
              </a:spcAft>
              <a:defRPr/>
            </a:pPr>
            <a:endParaRPr lang="en-GB" sz="1050" dirty="0" smtClean="0"/>
          </a:p>
          <a:p>
            <a:pPr fontAlgn="auto">
              <a:spcBef>
                <a:spcPts val="0"/>
              </a:spcBef>
              <a:spcAft>
                <a:spcPts val="0"/>
              </a:spcAft>
              <a:defRPr/>
            </a:pPr>
            <a:endParaRPr lang="en-GB" sz="1050" dirty="0" smtClean="0"/>
          </a:p>
          <a:p>
            <a:pPr fontAlgn="auto">
              <a:spcBef>
                <a:spcPts val="0"/>
              </a:spcBef>
              <a:spcAft>
                <a:spcPts val="0"/>
              </a:spcAft>
              <a:defRPr/>
            </a:pPr>
            <a:endParaRPr lang="en-GB" sz="1050" dirty="0" smtClean="0"/>
          </a:p>
          <a:p>
            <a:pPr fontAlgn="auto">
              <a:spcBef>
                <a:spcPts val="0"/>
              </a:spcBef>
              <a:spcAft>
                <a:spcPts val="0"/>
              </a:spcAft>
              <a:defRPr/>
            </a:pPr>
            <a:endParaRPr lang="en-GB" sz="105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6" name="Rectangle 3"/>
          <p:cNvSpPr>
            <a:spLocks noGrp="1" noChangeArrowheads="1"/>
          </p:cNvSpPr>
          <p:nvPr>
            <p:ph type="body" idx="1"/>
          </p:nvPr>
        </p:nvSpPr>
        <p:spPr bwMode="auto">
          <a:xfrm>
            <a:off x="685800" y="4140200"/>
            <a:ext cx="5486400" cy="5003800"/>
          </a:xfrm>
          <a:noFill/>
        </p:spPr>
        <p:txBody>
          <a:bodyPr wrap="square" numCol="1" anchor="t" anchorCtr="0" compatLnSpc="1">
            <a:prstTxWarp prst="textNoShape">
              <a:avLst/>
            </a:prstTxWarp>
          </a:bodyPr>
          <a:lstStyle/>
          <a:p>
            <a:pPr>
              <a:spcBef>
                <a:spcPct val="0"/>
              </a:spcBef>
            </a:pPr>
            <a:r>
              <a:rPr lang="en-GB" altLang="en-US" sz="1800" b="1" smtClean="0">
                <a:solidFill>
                  <a:srgbClr val="FF0000"/>
                </a:solidFill>
              </a:rPr>
              <a:t>WE MIGHT BE FORGIVEN FOR THINKING THAT OUR PUPILS KNOW THAT…KNOW THE MEANING OF THE SPIRITUAL DIMENSION OF LIFE BUT I WOULD CHALLENGE THAT….</a:t>
            </a:r>
          </a:p>
          <a:p>
            <a:pPr>
              <a:spcBef>
                <a:spcPct val="0"/>
              </a:spcBef>
            </a:pPr>
            <a:endParaRPr lang="en-GB" altLang="en-US" sz="1800" b="1" smtClean="0">
              <a:solidFill>
                <a:srgbClr val="FF0000"/>
              </a:solidFill>
            </a:endParaRPr>
          </a:p>
          <a:p>
            <a:pPr>
              <a:spcBef>
                <a:spcPct val="0"/>
              </a:spcBef>
            </a:pPr>
            <a:r>
              <a:rPr lang="en-GB" altLang="en-US" sz="1800" b="1" smtClean="0">
                <a:solidFill>
                  <a:srgbClr val="FF0000"/>
                </a:solidFill>
              </a:rPr>
              <a:t>BEING ABLE TO USE RELIGIOUS WORDS, RELIGIOUS LANGUAGE DOESN’T MEAN WE UNDERSTAND IT…  LET ME GIVE YOU AN EXAMPLE</a:t>
            </a:r>
          </a:p>
          <a:p>
            <a:pPr>
              <a:spcBef>
                <a:spcPct val="0"/>
              </a:spcBef>
            </a:pPr>
            <a:endParaRPr lang="en-GB" altLang="en-US" sz="1800" b="1" smtClean="0">
              <a:solidFill>
                <a:srgbClr val="FF0000"/>
              </a:solidFill>
            </a:endParaRPr>
          </a:p>
          <a:p>
            <a:pPr>
              <a:spcBef>
                <a:spcPct val="0"/>
              </a:spcBef>
            </a:pPr>
            <a:r>
              <a:rPr lang="en-GB" altLang="en-US" sz="1800" b="1" smtClean="0">
                <a:solidFill>
                  <a:srgbClr val="FF0000"/>
                </a:solidFill>
              </a:rPr>
              <a:t>What do these words speak about ?</a:t>
            </a:r>
          </a:p>
          <a:p>
            <a:pPr>
              <a:spcBef>
                <a:spcPct val="0"/>
              </a:spcBef>
            </a:pPr>
            <a:endParaRPr lang="en-GB" altLang="en-US" sz="1800" b="1" smtClean="0">
              <a:solidFill>
                <a:srgbClr val="FF0000"/>
              </a:solidFill>
            </a:endParaRPr>
          </a:p>
          <a:p>
            <a:pPr>
              <a:spcBef>
                <a:spcPct val="0"/>
              </a:spcBef>
            </a:pPr>
            <a:r>
              <a:rPr lang="en-GB" altLang="en-US" sz="1800" b="1" smtClean="0"/>
              <a:t>They are all the names of a product on the market today!</a:t>
            </a:r>
          </a:p>
          <a:p>
            <a:pPr>
              <a:spcBef>
                <a:spcPct val="0"/>
              </a:spcBef>
            </a:pPr>
            <a:endParaRPr lang="en-GB" altLang="en-US" sz="1800" b="1" smtClean="0"/>
          </a:p>
          <a:p>
            <a:pPr>
              <a:spcBef>
                <a:spcPct val="0"/>
              </a:spcBef>
            </a:pPr>
            <a:r>
              <a:rPr lang="en-GB" altLang="en-US" sz="1800" b="1" smtClean="0"/>
              <a:t>THE WORD IS PERFUME !!    </a:t>
            </a:r>
          </a:p>
          <a:p>
            <a:pPr>
              <a:spcBef>
                <a:spcPct val="0"/>
              </a:spcBef>
            </a:pPr>
            <a:endParaRPr lang="en-GB" altLang="en-US" sz="1800" b="1" smtClean="0"/>
          </a:p>
          <a:p>
            <a:pPr>
              <a:spcBef>
                <a:spcPct val="0"/>
              </a:spcBef>
            </a:pPr>
            <a:r>
              <a:rPr lang="en-US" altLang="en-US" sz="1800" smtClean="0"/>
              <a:t>THE CHALLENGE – HOW to speak to young people of FAITH in the current Culture….clashing symbols</a:t>
            </a:r>
            <a:endParaRPr lang="en-US" altLang="en-US" sz="1800" b="1"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That Gospel – that Good News...that Last Word....is our vision...our raison d’etre....our purpose is to announce it...live it...embody it.,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939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ltLang="en-US" sz="1600" smtClean="0"/>
              <a:t>THIS IS THE CURRENT CULTURE – IT IS NOT BLACK POR WHITE BUT I USE THIS AS AN EXAMPLE OF IT….</a:t>
            </a:r>
          </a:p>
          <a:p>
            <a:pPr>
              <a:spcBef>
                <a:spcPct val="0"/>
              </a:spcBef>
            </a:pPr>
            <a:endParaRPr lang="en-US" altLang="en-US" sz="1600" smtClean="0"/>
          </a:p>
          <a:p>
            <a:pPr>
              <a:spcBef>
                <a:spcPct val="0"/>
              </a:spcBef>
            </a:pPr>
            <a:r>
              <a:rPr lang="en-US" altLang="en-US" sz="1600" smtClean="0"/>
              <a:t>THIS IS WHAT OUR SOCIETY SAYS ARE THE IMPORTANT THINGS IN LIFE !!   AND OBVIOULDY IF YOU HAVEN’T GOT ACCESS TO THEM, WELL…YOU’VE LOST SO GET TO AND GET THEM…BECAUSE THIS IS IT!</a:t>
            </a:r>
          </a:p>
          <a:p>
            <a:pPr>
              <a:spcBef>
                <a:spcPct val="0"/>
              </a:spcBef>
            </a:pPr>
            <a:endParaRPr lang="en-US" altLang="en-US" sz="1600" smtClean="0"/>
          </a:p>
          <a:p>
            <a:pPr>
              <a:spcBef>
                <a:spcPct val="0"/>
              </a:spcBef>
            </a:pPr>
            <a:endParaRPr lang="en-US" altLang="en-US" sz="1600" smtClean="0"/>
          </a:p>
          <a:p>
            <a:pPr>
              <a:spcBef>
                <a:spcPct val="0"/>
              </a:spcBef>
            </a:pPr>
            <a:r>
              <a:rPr lang="en-US" altLang="en-US" sz="1600" smtClean="0"/>
              <a:t>THIS IS THE REAL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2" name="Rectangle 3"/>
          <p:cNvSpPr>
            <a:spLocks noGrp="1" noChangeArrowheads="1"/>
          </p:cNvSpPr>
          <p:nvPr>
            <p:ph type="body" idx="1"/>
          </p:nvPr>
        </p:nvSpPr>
        <p:spPr bwMode="auto">
          <a:xfrm>
            <a:off x="620713" y="4211638"/>
            <a:ext cx="5486400" cy="4932362"/>
          </a:xfrm>
          <a:noFill/>
        </p:spPr>
        <p:txBody>
          <a:bodyPr wrap="square" numCol="1" anchor="t" anchorCtr="0" compatLnSpc="1">
            <a:prstTxWarp prst="textNoShape">
              <a:avLst/>
            </a:prstTxWarp>
          </a:bodyPr>
          <a:lstStyle/>
          <a:p>
            <a:pPr>
              <a:spcBef>
                <a:spcPct val="0"/>
              </a:spcBef>
            </a:pPr>
            <a:r>
              <a:rPr lang="en-US" altLang="en-US" sz="1400" smtClean="0"/>
              <a:t>Consumer approach to life – we will just pick bits of what we fancy…I SHOP THEREFORE I AM !</a:t>
            </a:r>
          </a:p>
          <a:p>
            <a:pPr>
              <a:spcBef>
                <a:spcPct val="0"/>
              </a:spcBef>
            </a:pPr>
            <a:endParaRPr lang="en-US" altLang="en-US" sz="1400" smtClean="0"/>
          </a:p>
          <a:p>
            <a:pPr>
              <a:spcBef>
                <a:spcPct val="0"/>
              </a:spcBef>
            </a:pPr>
            <a:endParaRPr lang="en-US" altLang="en-US" sz="1400" smtClean="0"/>
          </a:p>
          <a:p>
            <a:pPr>
              <a:spcBef>
                <a:spcPct val="0"/>
              </a:spcBef>
            </a:pPr>
            <a:r>
              <a:rPr lang="en-US" altLang="en-US" sz="1400" smtClean="0"/>
              <a:t>I AM WHAT I MAKE OF MYSELF</a:t>
            </a:r>
          </a:p>
          <a:p>
            <a:pPr>
              <a:spcBef>
                <a:spcPct val="0"/>
              </a:spcBef>
            </a:pPr>
            <a:endParaRPr lang="en-US" altLang="en-US" sz="1400" smtClean="0"/>
          </a:p>
          <a:p>
            <a:pPr>
              <a:spcBef>
                <a:spcPct val="0"/>
              </a:spcBef>
            </a:pPr>
            <a:r>
              <a:rPr lang="en-US" altLang="en-US" sz="1400" smtClean="0"/>
              <a:t>We want to educate young people of depth…not of superficiality</a:t>
            </a:r>
          </a:p>
          <a:p>
            <a:pPr>
              <a:spcBef>
                <a:spcPct val="0"/>
              </a:spcBef>
            </a:pPr>
            <a:endParaRPr lang="en-US" altLang="en-US" sz="1400" smtClean="0"/>
          </a:p>
          <a:p>
            <a:pPr>
              <a:spcBef>
                <a:spcPct val="0"/>
              </a:spcBef>
            </a:pPr>
            <a:r>
              <a:rPr lang="en-US" altLang="en-US" sz="1400" smtClean="0"/>
              <a:t>The superficiality of depth get in the way of a personal encounter with God….superficiality enables us to skim the surface of life…a reduced mentality.</a:t>
            </a:r>
          </a:p>
          <a:p>
            <a:pPr>
              <a:spcBef>
                <a:spcPct val="0"/>
              </a:spcBef>
            </a:pPr>
            <a:endParaRPr lang="en-US" altLang="en-US" sz="1400" smtClean="0"/>
          </a:p>
          <a:p>
            <a:pPr>
              <a:spcBef>
                <a:spcPct val="0"/>
              </a:spcBef>
            </a:pPr>
            <a:r>
              <a:rPr lang="en-US" altLang="en-US" sz="1400" smtClean="0"/>
              <a:t>Understanding the sacramentality of life can enable us to address this culture of superficiality.</a:t>
            </a:r>
          </a:p>
          <a:p>
            <a:pPr>
              <a:spcBef>
                <a:spcPct val="0"/>
              </a:spcBef>
            </a:pPr>
            <a:endParaRPr lang="en-US" altLang="en-US" sz="1400" smtClean="0"/>
          </a:p>
          <a:p>
            <a:pPr>
              <a:spcBef>
                <a:spcPct val="0"/>
              </a:spcBef>
            </a:pPr>
            <a:r>
              <a:rPr lang="en-US" altLang="en-US" sz="1400" smtClean="0"/>
              <a:t>We need to expose young people to questions of meaning and purpose…</a:t>
            </a:r>
          </a:p>
          <a:p>
            <a:pPr>
              <a:spcBef>
                <a:spcPct val="0"/>
              </a:spcBef>
            </a:pPr>
            <a:endParaRPr lang="en-US" altLang="en-US" sz="1400" smtClean="0"/>
          </a:p>
          <a:p>
            <a:pPr>
              <a:spcBef>
                <a:spcPct val="0"/>
              </a:spcBef>
            </a:pPr>
            <a:r>
              <a:rPr lang="en-US" altLang="en-US" sz="1400" smtClean="0"/>
              <a:t>WE MUST PREPARE them for a READINESS FOR DEPTH -     I SAY IT AGAIN !</a:t>
            </a:r>
          </a:p>
          <a:p>
            <a:pPr>
              <a:spcBef>
                <a:spcPct val="0"/>
              </a:spcBef>
            </a:pPr>
            <a:endParaRPr lang="en-US" altLang="en-US" sz="1400" smtClean="0"/>
          </a:p>
          <a:p>
            <a:pPr>
              <a:spcBef>
                <a:spcPct val="0"/>
              </a:spcBef>
            </a:pPr>
            <a:r>
              <a:rPr lang="en-US" altLang="en-US" sz="1400" smtClean="0"/>
              <a:t>THE CHALLENGE – HOW to speak to young people of FAITH in the current Culture….clashing symbols</a:t>
            </a:r>
          </a:p>
          <a:p>
            <a:pPr>
              <a:spcBef>
                <a:spcPct val="0"/>
              </a:spcBef>
            </a:pPr>
            <a:endParaRPr lang="en-US" altLang="en-US" sz="1400" smtClean="0"/>
          </a:p>
          <a:p>
            <a:pPr>
              <a:spcBef>
                <a:spcPct val="0"/>
              </a:spcBef>
            </a:pPr>
            <a:endParaRPr lang="en-US" altLang="en-US" sz="140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a:xfrm>
            <a:off x="692150" y="4211638"/>
            <a:ext cx="5486400" cy="4681537"/>
          </a:xfrm>
        </p:spPr>
        <p:txBody>
          <a:bodyPr>
            <a:normAutofit lnSpcReduction="10000"/>
          </a:bodyPr>
          <a:lstStyle/>
          <a:p>
            <a:pPr fontAlgn="auto">
              <a:spcBef>
                <a:spcPts val="0"/>
              </a:spcBef>
              <a:spcAft>
                <a:spcPts val="0"/>
              </a:spcAft>
              <a:defRPr/>
            </a:pPr>
            <a:r>
              <a:rPr lang="en-GB" sz="1600" dirty="0" smtClean="0"/>
              <a:t>You cant define me as a person by the nature AND FUNCTION  of who I am: I eat, think, walk and do a lot of things, but that does not make me  ‘me’.</a:t>
            </a:r>
          </a:p>
          <a:p>
            <a:pPr fontAlgn="auto">
              <a:spcBef>
                <a:spcPts val="0"/>
              </a:spcBef>
              <a:spcAft>
                <a:spcPts val="0"/>
              </a:spcAft>
              <a:defRPr/>
            </a:pPr>
            <a:endParaRPr lang="en-GB" sz="1600" dirty="0" smtClean="0"/>
          </a:p>
          <a:p>
            <a:pPr fontAlgn="auto">
              <a:spcBef>
                <a:spcPts val="0"/>
              </a:spcBef>
              <a:spcAft>
                <a:spcPts val="0"/>
              </a:spcAft>
              <a:defRPr/>
            </a:pPr>
            <a:r>
              <a:rPr lang="en-GB" sz="1600" dirty="0" smtClean="0"/>
              <a:t>I am more than a </a:t>
            </a:r>
            <a:r>
              <a:rPr lang="en-GB" sz="1600" dirty="0" err="1" smtClean="0"/>
              <a:t>biologcial</a:t>
            </a:r>
            <a:r>
              <a:rPr lang="en-GB" sz="1600" dirty="0" smtClean="0"/>
              <a:t> set of facts.</a:t>
            </a:r>
          </a:p>
          <a:p>
            <a:pPr fontAlgn="auto">
              <a:spcBef>
                <a:spcPts val="0"/>
              </a:spcBef>
              <a:spcAft>
                <a:spcPts val="0"/>
              </a:spcAft>
              <a:defRPr/>
            </a:pPr>
            <a:endParaRPr lang="en-GB" sz="1600" dirty="0" smtClean="0"/>
          </a:p>
          <a:p>
            <a:pPr fontAlgn="auto">
              <a:spcBef>
                <a:spcPts val="0"/>
              </a:spcBef>
              <a:spcAft>
                <a:spcPts val="0"/>
              </a:spcAft>
              <a:defRPr/>
            </a:pPr>
            <a:r>
              <a:rPr lang="en-GB" sz="1600" dirty="0" smtClean="0"/>
              <a:t>What makes me fully human is the way I interact with other people…in my life I am surrounded by a network of relationships and they help define who I am.</a:t>
            </a:r>
          </a:p>
          <a:p>
            <a:pPr fontAlgn="auto">
              <a:spcBef>
                <a:spcPts val="0"/>
              </a:spcBef>
              <a:spcAft>
                <a:spcPts val="0"/>
              </a:spcAft>
              <a:defRPr/>
            </a:pPr>
            <a:endParaRPr lang="en-GB" sz="1600" dirty="0" smtClean="0"/>
          </a:p>
          <a:p>
            <a:pPr fontAlgn="auto">
              <a:spcBef>
                <a:spcPts val="0"/>
              </a:spcBef>
              <a:spcAft>
                <a:spcPts val="0"/>
              </a:spcAft>
              <a:defRPr/>
            </a:pPr>
            <a:r>
              <a:rPr lang="en-GB" sz="1600" dirty="0" smtClean="0"/>
              <a:t>This is the mysterious nature of what it means to be a person…this relationship element that is key to our humanity doesn’t change whether we are young old disabled, dying or on the margins of society.</a:t>
            </a:r>
          </a:p>
          <a:p>
            <a:pPr fontAlgn="auto">
              <a:spcBef>
                <a:spcPts val="0"/>
              </a:spcBef>
              <a:spcAft>
                <a:spcPts val="0"/>
              </a:spcAft>
              <a:defRPr/>
            </a:pPr>
            <a:endParaRPr lang="en-GB" sz="1600" dirty="0" smtClean="0"/>
          </a:p>
          <a:p>
            <a:pPr fontAlgn="auto">
              <a:spcBef>
                <a:spcPts val="0"/>
              </a:spcBef>
              <a:spcAft>
                <a:spcPts val="0"/>
              </a:spcAft>
              <a:defRPr/>
            </a:pPr>
            <a:r>
              <a:rPr lang="en-GB" sz="1600" dirty="0" smtClean="0"/>
              <a:t>Christians believe that attention and respect is due every person because we are all caught up in this relational reality.</a:t>
            </a:r>
          </a:p>
          <a:p>
            <a:pPr fontAlgn="auto">
              <a:spcBef>
                <a:spcPts val="0"/>
              </a:spcBef>
              <a:spcAft>
                <a:spcPts val="0"/>
              </a:spcAft>
              <a:defRPr/>
            </a:pPr>
            <a:endParaRPr lang="en-GB" sz="1600" dirty="0" smtClean="0"/>
          </a:p>
          <a:p>
            <a:pPr fontAlgn="auto">
              <a:spcBef>
                <a:spcPts val="0"/>
              </a:spcBef>
              <a:spcAft>
                <a:spcPts val="0"/>
              </a:spcAft>
              <a:defRPr/>
            </a:pPr>
            <a:r>
              <a:rPr lang="en-GB" sz="1600" dirty="0" smtClean="0"/>
              <a:t>We are fully human in and through our relationship</a:t>
            </a:r>
            <a:r>
              <a:rPr lang="en-GB" dirty="0" smtClean="0"/>
              <a:t>s….</a:t>
            </a:r>
            <a:endParaRPr lang="en-GB"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3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en-US" smtClean="0">
              <a:latin typeface="Arial" charset="0"/>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p:spPr>
      </p:sp>
      <p:sp>
        <p:nvSpPr>
          <p:cNvPr id="675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IT IS THE ELNSE THROUGH WHICH WE VIEW THE WORLD....IT AFFECTS ALL ASPECTS OF HOW WE LIVE...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z="1600" smtClean="0"/>
              <a:t>TO BE FULLY HIUMAN IS TO BE TRANSFORMATIONAL….</a:t>
            </a:r>
          </a:p>
          <a:p>
            <a:pPr>
              <a:spcBef>
                <a:spcPct val="0"/>
              </a:spcBef>
            </a:pPr>
            <a:endParaRPr lang="en-GB" sz="1600" smtClean="0"/>
          </a:p>
          <a:p>
            <a:pPr>
              <a:spcBef>
                <a:spcPct val="0"/>
              </a:spcBef>
            </a:pPr>
            <a:r>
              <a:rPr lang="en-GB" sz="1600" smtClean="0"/>
              <a:t>GOD HAS NOT FINSIHED WITH ME YET !    I AM NOT FULLY THERE…AND THE OLDER I GET THE MORE I REALISE THAT !</a:t>
            </a:r>
          </a:p>
          <a:p>
            <a:pPr>
              <a:spcBef>
                <a:spcPct val="0"/>
              </a:spcBef>
            </a:pPr>
            <a:endParaRPr lang="en-GB" sz="1600" smtClean="0"/>
          </a:p>
          <a:p>
            <a:pPr>
              <a:spcBef>
                <a:spcPct val="0"/>
              </a:spcBef>
            </a:pPr>
            <a:r>
              <a:rPr lang="en-GB" sz="1600" smtClean="0"/>
              <a:t>YOURE NOT THE FINISHED THING EITHER….SO….LETS BE AWARE THAT OUR YOUNG PEOPLE ARE IN THE EARLY STAGES OF THEIR GROWTH AND DRVELOPEMENT!</a:t>
            </a:r>
          </a:p>
          <a:p>
            <a:pPr>
              <a:spcBef>
                <a:spcPct val="0"/>
              </a:spcBef>
            </a:pPr>
            <a:endParaRPr lang="en-GB" sz="1600" smtClean="0"/>
          </a:p>
          <a:p>
            <a:pPr>
              <a:spcBef>
                <a:spcPct val="0"/>
              </a:spcBef>
            </a:pPr>
            <a:r>
              <a:rPr lang="en-GB" sz="1600" smtClean="0"/>
              <a:t>THERE IS STILL TIME !</a:t>
            </a:r>
          </a:p>
          <a:p>
            <a:pPr>
              <a:spcBef>
                <a:spcPct val="0"/>
              </a:spcBef>
            </a:pPr>
            <a:endParaRPr lang="en-GB" sz="1600" smtClean="0"/>
          </a:p>
          <a:p>
            <a:pPr>
              <a:spcBef>
                <a:spcPct val="0"/>
              </a:spcBef>
            </a:pPr>
            <a:r>
              <a:rPr lang="en-GB" sz="1600" smtClean="0"/>
              <a:t>CATHOLIC Education  :  inspires hearts;  facilitates minds; stimulates immagination; raises spirits; encourages hope; access wisdom.</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7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ltLang="en-US" sz="1600" smtClean="0"/>
              <a:t>IT TAKES QUITE A LIFETIME TO CREATE A FULLY ALIVE HUMAN BEING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p:spPr>
      </p:sp>
      <p:sp>
        <p:nvSpPr>
          <p:cNvPr id="778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WE ARE FORMING MINDS TO UNDERSTAND REALITY....HOW DO WE GET THE WHOLE PICTURE OF REALITY BECASUE WE ALL SEE THINGS FROM OUR OWN PERSPECTIVE...LIMITED...THE THREE BLIND MEN AND THE ELEPHANT...</a:t>
            </a:r>
          </a:p>
          <a:p>
            <a:pPr>
              <a:spcBef>
                <a:spcPct val="0"/>
              </a:spcBef>
            </a:pPr>
            <a:endParaRPr lang="en-GB" smtClean="0"/>
          </a:p>
          <a:p>
            <a:pPr>
              <a:spcBef>
                <a:spcPct val="0"/>
              </a:spcBef>
            </a:pPr>
            <a:r>
              <a:rPr lang="en-GB" smtClean="0"/>
              <a:t>WE Want to take in the whole picture...a person is more than his/her sexuality...more than his/her gender...a flower is more than how a botanist would classify it...water is more than HT0...</a:t>
            </a:r>
          </a:p>
          <a:p>
            <a:pPr>
              <a:spcBef>
                <a:spcPct val="0"/>
              </a:spcBef>
            </a:pPr>
            <a:endParaRPr lang="en-GB" smtClean="0"/>
          </a:p>
          <a:p>
            <a:pPr>
              <a:spcBef>
                <a:spcPct val="0"/>
              </a:spcBef>
            </a:pPr>
            <a:r>
              <a:rPr lang="en-GB" smtClean="0"/>
              <a:t>WE  NEED TO TRAIN THE EYE – WHAT IS THE ‘EYE’ WE ENABLE, DEVELOP IN OUR SCHOOLS?   How do we see...how do we look at the world?</a:t>
            </a:r>
          </a:p>
          <a:p>
            <a:pPr>
              <a:spcBef>
                <a:spcPct val="0"/>
              </a:spcBef>
            </a:pPr>
            <a:endParaRPr lang="en-GB" smtClean="0"/>
          </a:p>
          <a:p>
            <a:pPr>
              <a:spcBef>
                <a:spcPct val="0"/>
              </a:spcBef>
            </a:pPr>
            <a:r>
              <a:rPr lang="en-GB" smtClean="0"/>
              <a:t>WE ARE TRAING THE EYE SO THAT REALITY IS NOY DISTORTED...OR IMPOVERISHED.</a:t>
            </a:r>
          </a:p>
          <a:p>
            <a:pPr>
              <a:spcBef>
                <a:spcPct val="0"/>
              </a:spcBef>
            </a:pPr>
            <a:endParaRPr lang="en-GB" smtClean="0"/>
          </a:p>
          <a:p>
            <a:pPr>
              <a:spcBef>
                <a:spcPct val="0"/>
              </a:spcBef>
            </a:pPr>
            <a:r>
              <a:rPr lang="en-GB" smtClean="0"/>
              <a:t>We need to cultivate the contemplative...to sit back, listen, smell...be drawn into the present...TO MOMENTS OF SILENCE.</a:t>
            </a:r>
          </a:p>
          <a:p>
            <a:pPr>
              <a:spcBef>
                <a:spcPct val="0"/>
              </a:spcBef>
            </a:pPr>
            <a:endParaRPr lang="en-GB" smtClean="0"/>
          </a:p>
          <a:p>
            <a:pPr>
              <a:spcBef>
                <a:spcPct val="0"/>
              </a:spcBef>
            </a:pPr>
            <a:r>
              <a:rPr lang="en-GB" smtClean="0"/>
              <a:t>WE NEED TO BE AWARE OF WHAT IS GOING ON IN OUR HEARTS...WHERE OUR FEARS RESIDE...OUR DECISIONS ARE BEING TAKEN...WE NEED TO BE AWARE OF WHAT IS GOING ON IN OUR HEARTS....THE SEAT OF MY PERSONALITY...WHERE MEMORIES RESIDE...VOICES ARE HEARD...FEELINGS ARE FELT AND EXPERIENCED.</a:t>
            </a:r>
          </a:p>
          <a:p>
            <a:pPr>
              <a:spcBef>
                <a:spcPct val="0"/>
              </a:spcBef>
            </a:pPr>
            <a:endParaRPr lang="en-GB" smtClean="0"/>
          </a:p>
          <a:p>
            <a:pPr>
              <a:spcBef>
                <a:spcPct val="0"/>
              </a:spcBef>
            </a:pPr>
            <a:r>
              <a:rPr lang="en-GB" smtClean="0"/>
              <a:t>WHAT IS THE QUALITY OF OUR HEART?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So, what I want to do during this session is share my understanding of that GOOD NEWS and how it impacts MUST IMPACT in our schools...</a:t>
            </a:r>
          </a:p>
          <a:p>
            <a:pPr>
              <a:spcBef>
                <a:spcPct val="0"/>
              </a:spcBef>
            </a:pPr>
            <a:endParaRPr lang="en-GB" smtClean="0"/>
          </a:p>
          <a:p>
            <a:pPr>
              <a:spcBef>
                <a:spcPct val="0"/>
              </a:spcBef>
            </a:pPr>
            <a:r>
              <a:rPr lang="en-GB" smtClean="0"/>
              <a:t>AND HOW YOU, AS  TEACHERS ,  UNDERSTAND IT, OWN IT, ENABLE, ESTABLISH THE SYSTEMS AND STRUCTURES TO IMPLEMENT IT....</a:t>
            </a:r>
          </a:p>
          <a:p>
            <a:pPr>
              <a:spcBef>
                <a:spcPct val="0"/>
              </a:spcBef>
            </a:pPr>
            <a:endParaRPr lang="en-GB" smtClean="0"/>
          </a:p>
          <a:p>
            <a:pPr algn="ctr">
              <a:spcBef>
                <a:spcPct val="0"/>
              </a:spcBef>
            </a:pPr>
            <a:r>
              <a:rPr lang="en-GB" sz="2400" smtClean="0"/>
              <a:t>SO, I WANT TO DO 4 THINGS ( i TALK FAST!!)_</a:t>
            </a:r>
          </a:p>
          <a:p>
            <a:pPr>
              <a:spcBef>
                <a:spcPct val="0"/>
              </a:spcBef>
            </a:pPr>
            <a:endParaRPr lang="en-GB" smtClean="0"/>
          </a:p>
          <a:p>
            <a:pPr>
              <a:spcBef>
                <a:spcPct val="0"/>
              </a:spcBef>
            </a:pPr>
            <a:endParaRPr lang="en-GB" smtClean="0"/>
          </a:p>
          <a:p>
            <a:pPr>
              <a:spcBef>
                <a:spcPct val="0"/>
              </a:spcBef>
            </a:pPr>
            <a:endParaRPr lang="en-GB"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ltLang="en-US" sz="1600" smtClean="0"/>
              <a:t>AND, JUST IN CASE YOU THINK YOU’VE GOT IT SORTED…WHAT WE SAY AND THINK ABOUT OUR PUPILS  CAN BE SOMEWHAT DIFFERENT TO WHAT THEY SAY ABOUT THEMSELVES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397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ltLang="en-US" sz="1600" smtClean="0"/>
              <a:t>AND -    SOMETIMES THEY DON’T EVEN HEAR WHAT WE SAY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p:spPr>
      </p:sp>
      <p:sp>
        <p:nvSpPr>
          <p:cNvPr id="860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p:spPr>
      </p:sp>
      <p:sp>
        <p:nvSpPr>
          <p:cNvPr id="89090" name="Notes Placeholder 2"/>
          <p:cNvSpPr>
            <a:spLocks noGrp="1"/>
          </p:cNvSpPr>
          <p:nvPr>
            <p:ph type="body" idx="1"/>
          </p:nvPr>
        </p:nvSpPr>
        <p:spPr bwMode="auto">
          <a:xfrm>
            <a:off x="692150" y="4211638"/>
            <a:ext cx="5486400" cy="4114800"/>
          </a:xfrm>
          <a:noFill/>
        </p:spPr>
        <p:txBody>
          <a:bodyPr wrap="square" numCol="1" anchor="t" anchorCtr="0" compatLnSpc="1">
            <a:prstTxWarp prst="textNoShape">
              <a:avLst/>
            </a:prstTxWarp>
          </a:bodyPr>
          <a:lstStyle/>
          <a:p>
            <a:pPr>
              <a:spcBef>
                <a:spcPct val="0"/>
              </a:spcBef>
            </a:pPr>
            <a:endParaRPr lang="en-GB" sz="160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3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ltLang="en-US" sz="1800" smtClean="0"/>
              <a:t>NOR IS IT SOMETHING THAT CAN BE SPRAYED ON….</a:t>
            </a:r>
          </a:p>
          <a:p>
            <a:pPr>
              <a:spcBef>
                <a:spcPct val="0"/>
              </a:spcBef>
            </a:pPr>
            <a:endParaRPr lang="en-US" altLang="en-US" sz="1800" smtClean="0"/>
          </a:p>
          <a:p>
            <a:pPr>
              <a:spcBef>
                <a:spcPct val="0"/>
              </a:spcBef>
            </a:pPr>
            <a:r>
              <a:rPr lang="en-US" altLang="en-US" sz="1800" smtClean="0"/>
              <a:t>NO – IT MUST BE EXPERIENCED DAY IN AND Day OUT…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ltLang="en-US" sz="1800" smtClean="0"/>
              <a:t>IT MUST BE EVIDENT IN ALL THAT WE DO AND SAY AND PRACTICE…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ltLang="en-US" sz="2000" smtClean="0"/>
              <a:t>It starts with how we express this vision for our own school, in our own words….and filters through to every aspect and dimesnion of how we operate as Catholic schools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p:spPr>
      </p:sp>
      <p:sp>
        <p:nvSpPr>
          <p:cNvPr id="972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z="1800" smtClean="0"/>
              <a:t>AND IT IS NOT JUST FINE WORDS….IT HAS TO BE EXPERIENCED IN ALL ASPECTS OF EVERYDAY LIFE IN SCHOOL….TOUCHED, TASTED, HEARD, SPOKEN AND SENSED.</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933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7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fontAlgn="auto">
              <a:spcBef>
                <a:spcPts val="0"/>
              </a:spcBef>
              <a:spcAft>
                <a:spcPts val="0"/>
              </a:spcAft>
              <a:defRPr/>
            </a:pPr>
            <a:endParaRPr lang="en-GB"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342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p:spPr>
      </p:sp>
      <p:sp>
        <p:nvSpPr>
          <p:cNvPr id="105474" name="Notes Placeholder 2"/>
          <p:cNvSpPr>
            <a:spLocks noGrp="1"/>
          </p:cNvSpPr>
          <p:nvPr>
            <p:ph type="body" idx="1"/>
          </p:nvPr>
        </p:nvSpPr>
        <p:spPr bwMode="auto">
          <a:xfrm>
            <a:off x="692150" y="4211638"/>
            <a:ext cx="5486400" cy="4114800"/>
          </a:xfrm>
          <a:noFill/>
        </p:spPr>
        <p:txBody>
          <a:bodyPr wrap="square" numCol="1" anchor="t" anchorCtr="0" compatLnSpc="1">
            <a:prstTxWarp prst="textNoShape">
              <a:avLst/>
            </a:prstTxWarp>
          </a:bodyPr>
          <a:lstStyle/>
          <a:p>
            <a:pPr>
              <a:spcBef>
                <a:spcPct val="0"/>
              </a:spcBef>
            </a:pPr>
            <a:r>
              <a:rPr lang="en-US" sz="1600" smtClean="0"/>
              <a:t>ANOTHER ASPECT OF THIS VISION…A PIECE OF THE JIGSAW….A FOUNDATION STONE OF THE BUILDING….IS THE RICH TRADITION OF THE CHURCH IN EDUCATION….</a:t>
            </a:r>
          </a:p>
          <a:p>
            <a:pPr>
              <a:spcBef>
                <a:spcPct val="0"/>
              </a:spcBef>
            </a:pPr>
            <a:endParaRPr lang="en-US" sz="1600" smtClean="0"/>
          </a:p>
          <a:p>
            <a:pPr>
              <a:spcBef>
                <a:spcPct val="0"/>
              </a:spcBef>
            </a:pPr>
            <a:r>
              <a:rPr lang="en-US" sz="1600" smtClean="0"/>
              <a:t>ITS ABOUT THE ENVIRONMENT WE CREATE </a:t>
            </a:r>
          </a:p>
          <a:p>
            <a:pPr>
              <a:spcBef>
                <a:spcPct val="0"/>
              </a:spcBef>
            </a:pPr>
            <a:endParaRPr lang="en-US" sz="1600" smtClean="0"/>
          </a:p>
          <a:p>
            <a:pPr>
              <a:spcBef>
                <a:spcPct val="0"/>
              </a:spcBef>
            </a:pPr>
            <a:r>
              <a:rPr lang="en-US" sz="1600" smtClean="0"/>
              <a:t>THE PERSONAL DEVELOPMENT WE HOPE TO ENABLE</a:t>
            </a:r>
          </a:p>
          <a:p>
            <a:pPr>
              <a:spcBef>
                <a:spcPct val="0"/>
              </a:spcBef>
            </a:pPr>
            <a:endParaRPr lang="en-US" sz="1600" smtClean="0"/>
          </a:p>
          <a:p>
            <a:pPr>
              <a:spcBef>
                <a:spcPct val="0"/>
              </a:spcBef>
            </a:pPr>
            <a:r>
              <a:rPr lang="en-US" sz="1600" smtClean="0"/>
              <a:t>THE MESSAGE OF THE GOSPEL AND THE CHALLENGE OF OUR TIMES…</a:t>
            </a:r>
          </a:p>
          <a:p>
            <a:pPr>
              <a:spcBef>
                <a:spcPct val="0"/>
              </a:spcBef>
            </a:pPr>
            <a:endParaRPr lang="en-US" sz="1600" smtClean="0"/>
          </a:p>
          <a:p>
            <a:pPr>
              <a:spcBef>
                <a:spcPct val="0"/>
              </a:spcBef>
            </a:pPr>
            <a:r>
              <a:rPr lang="en-US" sz="1600" smtClean="0"/>
              <a:t>THE FAITH THAT SEES ALL THINGS THROUGH THIS LENS….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752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z="1600" smtClean="0">
                <a:latin typeface="Arial" charset="0"/>
                <a:cs typeface="Arial" charset="0"/>
              </a:rPr>
              <a:t>THE STORY WE TELL….</a:t>
            </a:r>
          </a:p>
          <a:p>
            <a:pPr>
              <a:spcBef>
                <a:spcPct val="0"/>
              </a:spcBef>
            </a:pPr>
            <a:endParaRPr lang="en-US" sz="1600" smtClean="0">
              <a:latin typeface="Arial" charset="0"/>
              <a:cs typeface="Arial" charset="0"/>
            </a:endParaRPr>
          </a:p>
          <a:p>
            <a:pPr>
              <a:spcBef>
                <a:spcPct val="0"/>
              </a:spcBef>
            </a:pPr>
            <a:r>
              <a:rPr lang="en-US" sz="1600" smtClean="0">
                <a:latin typeface="Arial" charset="0"/>
                <a:cs typeface="Arial" charset="0"/>
              </a:rPr>
              <a:t>THE COMMUNITY WE BUILD…</a:t>
            </a:r>
          </a:p>
          <a:p>
            <a:pPr>
              <a:spcBef>
                <a:spcPct val="0"/>
              </a:spcBef>
            </a:pPr>
            <a:endParaRPr lang="en-US" sz="1600" smtClean="0">
              <a:latin typeface="Arial" charset="0"/>
              <a:cs typeface="Arial" charset="0"/>
            </a:endParaRPr>
          </a:p>
          <a:p>
            <a:pPr>
              <a:spcBef>
                <a:spcPct val="0"/>
              </a:spcBef>
            </a:pPr>
            <a:r>
              <a:rPr lang="en-US" sz="1600" smtClean="0">
                <a:latin typeface="Arial" charset="0"/>
                <a:cs typeface="Arial" charset="0"/>
              </a:rPr>
              <a:t>THE CELEBRATIONS WE HOLD…</a:t>
            </a:r>
          </a:p>
          <a:p>
            <a:pPr>
              <a:spcBef>
                <a:spcPct val="0"/>
              </a:spcBef>
            </a:pPr>
            <a:endParaRPr lang="en-US" sz="1600" smtClean="0">
              <a:latin typeface="Arial" charset="0"/>
              <a:cs typeface="Arial" charset="0"/>
            </a:endParaRPr>
          </a:p>
          <a:p>
            <a:pPr>
              <a:spcBef>
                <a:spcPct val="0"/>
              </a:spcBef>
            </a:pPr>
            <a:r>
              <a:rPr lang="en-US" sz="1600" smtClean="0">
                <a:latin typeface="Arial" charset="0"/>
                <a:cs typeface="Arial" charset="0"/>
              </a:rPr>
              <a:t>THE DEEDS WE DO…</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noFill/>
          <a:ln>
            <a:solidFill>
              <a:srgbClr val="000000"/>
            </a:solidFill>
            <a:miter lim="800000"/>
            <a:headEnd/>
            <a:tailEnd/>
          </a:ln>
        </p:spPr>
      </p:sp>
      <p:sp>
        <p:nvSpPr>
          <p:cNvPr id="109570" name="Notes Placeholder 2"/>
          <p:cNvSpPr>
            <a:spLocks noGrp="1"/>
          </p:cNvSpPr>
          <p:nvPr>
            <p:ph type="body" idx="1"/>
          </p:nvPr>
        </p:nvSpPr>
        <p:spPr bwMode="auto">
          <a:xfrm>
            <a:off x="692150" y="4211638"/>
            <a:ext cx="5486400" cy="4114800"/>
          </a:xfrm>
          <a:noFill/>
        </p:spPr>
        <p:txBody>
          <a:bodyPr wrap="square" numCol="1" anchor="t" anchorCtr="0" compatLnSpc="1">
            <a:prstTxWarp prst="textNoShape">
              <a:avLst/>
            </a:prstTxWarp>
          </a:bodyPr>
          <a:lstStyle/>
          <a:p>
            <a:pPr>
              <a:spcBef>
                <a:spcPct val="0"/>
              </a:spcBef>
            </a:pPr>
            <a:endParaRPr lang="en-GB" sz="160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bwMode="auto">
          <a:noFill/>
          <a:ln>
            <a:solidFill>
              <a:srgbClr val="000000"/>
            </a:solidFill>
            <a:miter lim="800000"/>
            <a:headEnd/>
            <a:tailEnd/>
          </a:ln>
        </p:spPr>
      </p:sp>
      <p:sp>
        <p:nvSpPr>
          <p:cNvPr id="1116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800" smtClean="0"/>
              <a:t>AND IT MIGHT NOT MAKE A TREMENDOUS DIFFERENCE TO THE WORDS WE USE BUT</a:t>
            </a:r>
          </a:p>
          <a:p>
            <a:pPr>
              <a:spcBef>
                <a:spcPct val="0"/>
              </a:spcBef>
            </a:pPr>
            <a:endParaRPr lang="en-US" sz="1800" smtClean="0"/>
          </a:p>
          <a:p>
            <a:pPr>
              <a:spcBef>
                <a:spcPct val="0"/>
              </a:spcBef>
            </a:pPr>
            <a:r>
              <a:rPr lang="en-US" sz="1800" smtClean="0"/>
              <a:t>IT WILL BE DETERMINDED BY WHAT IS IN OUR HEARTS AND IN OUR INTENTIONS.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altLang="en-US" smtClean="0"/>
              <a:t>AGAIN…POPE BENEDICT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noFill/>
          <a:ln>
            <a:solidFill>
              <a:srgbClr val="000000"/>
            </a:solidFill>
            <a:miter lim="800000"/>
            <a:headEnd/>
            <a:tailEnd/>
          </a:ln>
        </p:spPr>
      </p:sp>
      <p:sp>
        <p:nvSpPr>
          <p:cNvPr id="1167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800" smtClean="0"/>
              <a:t>BUT WE DON’T WORK IN A VACCUM…WE ARE IN THIS WORLD AND ITS IMPACT ON US IS PROFOUND…</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bwMode="auto">
          <a:noFill/>
          <a:ln>
            <a:solidFill>
              <a:srgbClr val="000000"/>
            </a:solidFill>
            <a:miter lim="800000"/>
            <a:headEnd/>
            <a:tailEnd/>
          </a:ln>
        </p:spPr>
      </p:sp>
      <p:sp>
        <p:nvSpPr>
          <p:cNvPr id="1187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WHAT WE HAVE ARE THE VIEWS OF OVER  30 EDUCATORS – LEADERS IN DIFFERENT AREAS AND FIELDS WHO THROUGH THEIR COLLECTIVE EXPERIENCE SUMMARISE HOW THEY SEE OUR WORLD, DIOCESE AND SCHOOLS AND YOUNG PEOPLE.</a:t>
            </a:r>
          </a:p>
          <a:p>
            <a:pPr>
              <a:spcBef>
                <a:spcPct val="0"/>
              </a:spcBef>
            </a:pPr>
            <a:endParaRPr lang="en-GB" smtClean="0"/>
          </a:p>
          <a:p>
            <a:pPr>
              <a:spcBef>
                <a:spcPct val="0"/>
              </a:spcBef>
            </a:pPr>
            <a:r>
              <a:rPr lang="en-GB" smtClean="0"/>
              <a:t>NO – THIS IS NOT A SCIENTIFIC EXPERIEMENT…NOT BASED ON ANY SOCIOLOGICAL THEORY…BUT</a:t>
            </a:r>
          </a:p>
          <a:p>
            <a:pPr>
              <a:spcBef>
                <a:spcPct val="0"/>
              </a:spcBef>
            </a:pPr>
            <a:endParaRPr lang="en-GB" smtClean="0"/>
          </a:p>
          <a:p>
            <a:pPr>
              <a:spcBef>
                <a:spcPct val="0"/>
              </a:spcBef>
            </a:pPr>
            <a:r>
              <a:rPr lang="en-GB" smtClean="0"/>
              <a:t>DO NOT DISMISS THIS COLLECTIVE WOSDOM AND UNDERSTANDING</a:t>
            </a:r>
          </a:p>
          <a:p>
            <a:pPr>
              <a:spcBef>
                <a:spcPct val="0"/>
              </a:spcBef>
            </a:pPr>
            <a:endParaRPr lang="en-GB" smtClean="0"/>
          </a:p>
          <a:p>
            <a:pPr>
              <a:spcBef>
                <a:spcPct val="0"/>
              </a:spcBef>
            </a:pPr>
            <a:r>
              <a:rPr lang="en-GB" smtClean="0"/>
              <a:t>DO NOT THROW THIS AWAY- TAKE IT FOR WHAT IT IS…</a:t>
            </a:r>
          </a:p>
          <a:p>
            <a:pPr>
              <a:spcBef>
                <a:spcPct val="0"/>
              </a:spcBef>
            </a:pPr>
            <a:endParaRPr lang="en-GB" smtClean="0"/>
          </a:p>
          <a:p>
            <a:pPr>
              <a:spcBef>
                <a:spcPct val="0"/>
              </a:spcBef>
            </a:pPr>
            <a:r>
              <a:rPr lang="en-GB" smtClean="0"/>
              <a:t>A DIP STICK UNDERSTANDING OF HOW YOU SEE THINGS…BECAUSE WE ARE ALL PART OF THAT WORLD…</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70DB4DC-E98C-4C3A-AC0E-E11241E70EB7}" type="slidenum">
              <a:rPr lang="en-US" altLang="en-US">
                <a:cs typeface="Arial" charset="0"/>
              </a:rPr>
              <a:pPr fontAlgn="base">
                <a:spcBef>
                  <a:spcPct val="0"/>
                </a:spcBef>
                <a:spcAft>
                  <a:spcPct val="0"/>
                </a:spcAft>
              </a:pPr>
              <a:t>53</a:t>
            </a:fld>
            <a:endParaRPr lang="en-US" altLang="en-US">
              <a:cs typeface="Arial" charset="0"/>
            </a:endParaRPr>
          </a:p>
        </p:txBody>
      </p:sp>
      <p:sp>
        <p:nvSpPr>
          <p:cNvPr id="1208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08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bwMode="auto">
          <a:noFill/>
          <a:ln>
            <a:solidFill>
              <a:srgbClr val="000000"/>
            </a:solidFill>
            <a:miter lim="800000"/>
            <a:headEnd/>
            <a:tailEnd/>
          </a:ln>
        </p:spPr>
      </p:sp>
      <p:sp>
        <p:nvSpPr>
          <p:cNvPr id="1239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Impossible to get on top of things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fontAlgn="auto">
              <a:spcBef>
                <a:spcPts val="0"/>
              </a:spcBef>
              <a:spcAft>
                <a:spcPts val="0"/>
              </a:spcAft>
              <a:defRPr/>
            </a:pPr>
            <a:r>
              <a:rPr lang="en-GB" dirty="0" smtClean="0"/>
              <a:t>Just for a brief moment or two...just try and articulate that message?</a:t>
            </a:r>
          </a:p>
          <a:p>
            <a:pPr fontAlgn="auto">
              <a:spcBef>
                <a:spcPts val="0"/>
              </a:spcBef>
              <a:spcAft>
                <a:spcPts val="0"/>
              </a:spcAft>
              <a:defRPr/>
            </a:pPr>
            <a:endParaRPr lang="en-GB" dirty="0" smtClean="0"/>
          </a:p>
          <a:p>
            <a:pPr fontAlgn="auto">
              <a:spcBef>
                <a:spcPts val="0"/>
              </a:spcBef>
              <a:spcAft>
                <a:spcPts val="0"/>
              </a:spcAft>
              <a:defRPr/>
            </a:pPr>
            <a:endParaRPr lang="en-GB" dirty="0" smtClean="0"/>
          </a:p>
          <a:p>
            <a:pPr fontAlgn="auto">
              <a:spcBef>
                <a:spcPts val="0"/>
              </a:spcBef>
              <a:spcAft>
                <a:spcPts val="0"/>
              </a:spcAft>
              <a:defRPr/>
            </a:pPr>
            <a:endParaRPr lang="en-GB" dirty="0" smtClean="0"/>
          </a:p>
          <a:p>
            <a:pPr fontAlgn="auto">
              <a:spcBef>
                <a:spcPts val="0"/>
              </a:spcBef>
              <a:spcAft>
                <a:spcPts val="0"/>
              </a:spcAft>
              <a:defRPr/>
            </a:pPr>
            <a:r>
              <a:rPr lang="en-GB" dirty="0" smtClean="0"/>
              <a:t>BUZZ !!</a:t>
            </a:r>
          </a:p>
          <a:p>
            <a:pPr fontAlgn="auto">
              <a:spcBef>
                <a:spcPts val="0"/>
              </a:spcBef>
              <a:spcAft>
                <a:spcPts val="0"/>
              </a:spcAft>
              <a:defRPr/>
            </a:pPr>
            <a:endParaRPr lang="en-GB" dirty="0" smtClean="0"/>
          </a:p>
          <a:p>
            <a:pPr fontAlgn="auto">
              <a:spcBef>
                <a:spcPts val="0"/>
              </a:spcBef>
              <a:spcAft>
                <a:spcPts val="0"/>
              </a:spcAft>
              <a:defRPr/>
            </a:pPr>
            <a:r>
              <a:rPr lang="en-GB" dirty="0" smtClean="0"/>
              <a:t>Get some feedback...just a few ideas...</a:t>
            </a:r>
          </a:p>
          <a:p>
            <a:pPr fontAlgn="auto">
              <a:spcBef>
                <a:spcPts val="0"/>
              </a:spcBef>
              <a:spcAft>
                <a:spcPts val="0"/>
              </a:spcAft>
              <a:defRPr/>
            </a:pPr>
            <a:endParaRPr lang="en-GB" dirty="0" smtClean="0"/>
          </a:p>
          <a:p>
            <a:pPr fontAlgn="auto">
              <a:spcBef>
                <a:spcPts val="0"/>
              </a:spcBef>
              <a:spcAft>
                <a:spcPts val="0"/>
              </a:spcAft>
              <a:defRPr/>
            </a:pPr>
            <a:r>
              <a:rPr lang="en-GB" dirty="0" smtClean="0"/>
              <a:t>THERE’S A DANGER THAT THE MESSAGE IS SO BIG THAT WE END UP MISSING ITS CORE...MISSING ITS CENTRALITY TO EVERYTHING THAT WE SAY OR DO...OR WE SELCT THE BITS OF THE MESSAGE THAT FITS OUR OWN EXPECTATION AND UNDERSTANDING....</a:t>
            </a:r>
          </a:p>
          <a:p>
            <a:pPr fontAlgn="auto">
              <a:spcBef>
                <a:spcPts val="0"/>
              </a:spcBef>
              <a:spcAft>
                <a:spcPts val="0"/>
              </a:spcAft>
              <a:defRPr/>
            </a:pPr>
            <a:endParaRPr lang="en-GB" dirty="0" smtClean="0"/>
          </a:p>
          <a:p>
            <a:pPr fontAlgn="auto">
              <a:spcBef>
                <a:spcPts val="0"/>
              </a:spcBef>
              <a:spcAft>
                <a:spcPts val="0"/>
              </a:spcAft>
              <a:defRPr/>
            </a:pPr>
            <a:r>
              <a:rPr lang="en-GB" dirty="0" smtClean="0"/>
              <a:t>I HAVE THE MESSAGE TO A ‘T’.... It comes from over 40 years of involvement in Catholic education at all levels and considerable reflection!</a:t>
            </a:r>
          </a:p>
          <a:p>
            <a:pPr fontAlgn="auto">
              <a:spcBef>
                <a:spcPts val="0"/>
              </a:spcBef>
              <a:spcAft>
                <a:spcPts val="0"/>
              </a:spcAft>
              <a:defRPr/>
            </a:pPr>
            <a:endParaRPr lang="en-GB"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bwMode="auto">
          <a:noFill/>
          <a:ln>
            <a:solidFill>
              <a:srgbClr val="000000"/>
            </a:solidFill>
            <a:miter lim="800000"/>
            <a:headEnd/>
            <a:tailEnd/>
          </a:ln>
        </p:spPr>
      </p:sp>
      <p:sp>
        <p:nvSpPr>
          <p:cNvPr id="1259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fontAlgn="auto">
              <a:spcBef>
                <a:spcPts val="0"/>
              </a:spcBef>
              <a:spcAft>
                <a:spcPts val="0"/>
              </a:spcAft>
              <a:defRPr/>
            </a:pPr>
            <a:r>
              <a:rPr lang="en-GB" dirty="0" smtClean="0"/>
              <a:t>WE DO NOT LIVE IN A VACUUM… WE LIVE IN A CONTEXT A CULTURE THAT IS CENTRAL TO EVERYTHING WE DO AND THINK…</a:t>
            </a:r>
          </a:p>
          <a:p>
            <a:pPr fontAlgn="auto">
              <a:spcBef>
                <a:spcPts val="0"/>
              </a:spcBef>
              <a:spcAft>
                <a:spcPts val="0"/>
              </a:spcAft>
              <a:defRPr/>
            </a:pPr>
            <a:endParaRPr lang="en-GB" dirty="0" smtClean="0"/>
          </a:p>
          <a:p>
            <a:pPr fontAlgn="auto">
              <a:spcBef>
                <a:spcPts val="0"/>
              </a:spcBef>
              <a:spcAft>
                <a:spcPts val="0"/>
              </a:spcAft>
              <a:defRPr/>
            </a:pPr>
            <a:r>
              <a:rPr lang="en-GB" dirty="0" smtClean="0"/>
              <a:t>CULTURE CAN BE DEFINED AS :</a:t>
            </a:r>
          </a:p>
          <a:p>
            <a:pPr fontAlgn="auto">
              <a:spcBef>
                <a:spcPts val="0"/>
              </a:spcBef>
              <a:spcAft>
                <a:spcPts val="0"/>
              </a:spcAft>
              <a:defRPr/>
            </a:pPr>
            <a:r>
              <a:rPr lang="en-GB" dirty="0" smtClean="0"/>
              <a:t>“ THE SYSTEMS OF CHARED BELIEFS, VALUES, CUSTOMS, BEHAVIOURS, ARTEFACTS, THAT MEMBERS OF SOCIETY USE TO INTERACT WITH EACH OTHER AND TO INTERPRET AND SHAPE THEIR ENVIRONMENTS’   PAGE 9</a:t>
            </a:r>
          </a:p>
          <a:p>
            <a:pPr fontAlgn="auto">
              <a:spcBef>
                <a:spcPts val="0"/>
              </a:spcBef>
              <a:spcAft>
                <a:spcPts val="0"/>
              </a:spcAft>
              <a:defRPr/>
            </a:pPr>
            <a:endParaRPr lang="en-GB" dirty="0" smtClean="0"/>
          </a:p>
          <a:p>
            <a:pPr fontAlgn="auto">
              <a:spcBef>
                <a:spcPts val="0"/>
              </a:spcBef>
              <a:spcAft>
                <a:spcPts val="0"/>
              </a:spcAft>
              <a:defRPr/>
            </a:pPr>
            <a:r>
              <a:rPr lang="en-GB" dirty="0" smtClean="0"/>
              <a:t>ACCORDING TO OUR WORLD:</a:t>
            </a:r>
          </a:p>
          <a:p>
            <a:pPr marL="228600" indent="-228600" fontAlgn="auto">
              <a:spcBef>
                <a:spcPts val="0"/>
              </a:spcBef>
              <a:spcAft>
                <a:spcPts val="0"/>
              </a:spcAft>
              <a:buFontTx/>
              <a:buAutoNum type="arabicPeriod"/>
              <a:defRPr/>
            </a:pPr>
            <a:r>
              <a:rPr lang="en-GB" dirty="0" smtClean="0"/>
              <a:t>MY EXPERIENCE IS AS GOOD AS YOURS…it’s all relative….its about what I think, feel, understand, interpret.  My truth is as good as your truth</a:t>
            </a:r>
          </a:p>
          <a:p>
            <a:pPr marL="228600" indent="-228600" fontAlgn="auto">
              <a:spcBef>
                <a:spcPts val="0"/>
              </a:spcBef>
              <a:spcAft>
                <a:spcPts val="0"/>
              </a:spcAft>
              <a:defRPr/>
            </a:pPr>
            <a:endParaRPr lang="en-GB" dirty="0" smtClean="0"/>
          </a:p>
          <a:p>
            <a:pPr marL="228600" indent="-228600" fontAlgn="auto">
              <a:spcBef>
                <a:spcPts val="0"/>
              </a:spcBef>
              <a:spcAft>
                <a:spcPts val="0"/>
              </a:spcAft>
              <a:defRPr/>
            </a:pPr>
            <a:endParaRPr lang="en-GB" dirty="0" smtClean="0"/>
          </a:p>
          <a:p>
            <a:pPr marL="228600" indent="-228600" fontAlgn="auto">
              <a:spcBef>
                <a:spcPts val="0"/>
              </a:spcBef>
              <a:spcAft>
                <a:spcPts val="0"/>
              </a:spcAft>
              <a:buFontTx/>
              <a:buAutoNum type="arabicPeriod" startAt="2"/>
              <a:defRPr/>
            </a:pPr>
            <a:r>
              <a:rPr lang="en-GB" dirty="0" smtClean="0"/>
              <a:t>THERE IS NO ABSOLUTE…there is a crisis of authority. My experience becomes my authority.  This leads to relativism and also a type of ‘tolerance’ .  I cant comment on your lifestyle because it’s yours…and it’s different from mine…that doesn’t make it wrong, it just makes it different .</a:t>
            </a:r>
          </a:p>
          <a:p>
            <a:pPr marL="228600" indent="-228600" fontAlgn="auto">
              <a:spcBef>
                <a:spcPts val="0"/>
              </a:spcBef>
              <a:spcAft>
                <a:spcPts val="0"/>
              </a:spcAft>
              <a:buFontTx/>
              <a:buAutoNum type="arabicPeriod" startAt="2"/>
              <a:defRPr/>
            </a:pPr>
            <a:endParaRPr lang="en-GB" dirty="0" smtClean="0"/>
          </a:p>
          <a:p>
            <a:pPr marL="228600" indent="-228600" fontAlgn="auto">
              <a:spcBef>
                <a:spcPts val="0"/>
              </a:spcBef>
              <a:spcAft>
                <a:spcPts val="0"/>
              </a:spcAft>
              <a:buFontTx/>
              <a:buAutoNum type="arabicPeriod" startAt="2"/>
              <a:defRPr/>
            </a:pPr>
            <a:r>
              <a:rPr lang="en-GB" dirty="0" smtClean="0"/>
              <a:t>This breakdown of authority leads to a breakdown of trust…a suspicion of others and anyone who tries to tell us what is right or what to do.</a:t>
            </a:r>
          </a:p>
          <a:p>
            <a:pPr marL="228600" indent="-228600" fontAlgn="auto">
              <a:spcBef>
                <a:spcPts val="0"/>
              </a:spcBef>
              <a:spcAft>
                <a:spcPts val="0"/>
              </a:spcAft>
              <a:buFontTx/>
              <a:buAutoNum type="arabicPeriod" startAt="2"/>
              <a:defRPr/>
            </a:pPr>
            <a:endParaRPr lang="en-GB" dirty="0" smtClean="0"/>
          </a:p>
          <a:p>
            <a:pPr marL="228600" indent="-228600" fontAlgn="auto">
              <a:spcBef>
                <a:spcPts val="0"/>
              </a:spcBef>
              <a:spcAft>
                <a:spcPts val="0"/>
              </a:spcAft>
              <a:buFontTx/>
              <a:buAutoNum type="arabicPeriod" startAt="2"/>
              <a:defRPr/>
            </a:pPr>
            <a:endParaRPr lang="en-GB" dirty="0" smtClean="0"/>
          </a:p>
          <a:p>
            <a:pPr fontAlgn="auto">
              <a:spcBef>
                <a:spcPts val="0"/>
              </a:spcBef>
              <a:spcAft>
                <a:spcPts val="0"/>
              </a:spcAft>
              <a:defRPr/>
            </a:pPr>
            <a:endParaRPr lang="en-GB" dirty="0" smtClean="0"/>
          </a:p>
          <a:p>
            <a:pPr fontAlgn="auto">
              <a:spcBef>
                <a:spcPts val="0"/>
              </a:spcBef>
              <a:spcAft>
                <a:spcPts val="0"/>
              </a:spcAft>
              <a:defRPr/>
            </a:pPr>
            <a:endParaRPr lang="en-US" altLang="en-US" dirty="0" smtClean="0"/>
          </a:p>
          <a:p>
            <a:pPr fontAlgn="auto">
              <a:spcBef>
                <a:spcPts val="0"/>
              </a:spcBef>
              <a:spcAft>
                <a:spcPts val="0"/>
              </a:spcAft>
              <a:defRPr/>
            </a:pPr>
            <a:r>
              <a:rPr lang="en-GB" dirty="0" smtClean="0"/>
              <a:t>Lets just look at some of the features of the challenges of our culture today.</a:t>
            </a:r>
            <a:endParaRPr lang="en-GB"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latin typeface="Arial" charset="0"/>
                <a:cs typeface="Arial" charset="0"/>
              </a:rPr>
              <a:t>Bombarded.</a:t>
            </a:r>
          </a:p>
        </p:txBody>
      </p:sp>
      <p:sp>
        <p:nvSpPr>
          <p:cNvPr id="130051"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charset="0"/>
                <a:cs typeface="Arial" charset="0"/>
              </a:rPr>
              <a:t>Diocese of Westminster</a:t>
            </a:r>
          </a:p>
        </p:txBody>
      </p:sp>
      <p:sp>
        <p:nvSpPr>
          <p:cNvPr id="130052"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0E615E1B-5574-42AF-8A92-41CF4A6AE658}" type="datetime1">
              <a:rPr lang="en-GB">
                <a:latin typeface="Arial" charset="0"/>
                <a:cs typeface="Arial" charset="0"/>
              </a:rPr>
              <a:pPr fontAlgn="base">
                <a:spcBef>
                  <a:spcPct val="0"/>
                </a:spcBef>
                <a:spcAft>
                  <a:spcPct val="0"/>
                </a:spcAft>
              </a:pPr>
              <a:t>04/03/2017</a:t>
            </a:fld>
            <a:endParaRPr lang="en-US">
              <a:latin typeface="Arial" charset="0"/>
              <a:cs typeface="Arial" charset="0"/>
            </a:endParaRPr>
          </a:p>
        </p:txBody>
      </p:sp>
      <p:sp>
        <p:nvSpPr>
          <p:cNvPr id="130053"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charset="0"/>
                <a:cs typeface="Arial" charset="0"/>
              </a:rPr>
              <a:t>Information Session for Potential Foundation Governors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209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414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619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WE SEEK TO UNDERTSND  WHAT IT MEANS TO BE HUMAN IN TERMS OF AND IN RELATION TO JESUS.</a:t>
            </a:r>
          </a:p>
          <a:p>
            <a:pPr>
              <a:spcBef>
                <a:spcPct val="0"/>
              </a:spcBef>
            </a:pPr>
            <a:endParaRPr lang="en-US" smtClean="0"/>
          </a:p>
          <a:p>
            <a:pPr>
              <a:spcBef>
                <a:spcPct val="0"/>
              </a:spcBef>
            </a:pPr>
            <a:r>
              <a:rPr lang="en-US" smtClean="0"/>
              <a:t>THAT’S WHAT MAKES OUR VISION SO DIFFERENT TO THAT FROM OUR CULTURE – WHICH SEES HUMANITY IN TERMS OF WHAT IT MAKES ITSELF AND WHAT GIVES IT MEANING FOR TODAY.</a:t>
            </a:r>
          </a:p>
          <a:p>
            <a:pPr>
              <a:spcBef>
                <a:spcPct val="0"/>
              </a:spcBef>
            </a:pPr>
            <a:endParaRPr lang="en-US" smtClean="0"/>
          </a:p>
          <a:p>
            <a:pPr>
              <a:spcBef>
                <a:spcPct val="0"/>
              </a:spcBef>
            </a:pPr>
            <a:r>
              <a:rPr lang="en-US" smtClean="0"/>
              <a:t>THERE IS NOTHING WRONG WITH OUR MESSAGE – IT IIS A POWERFUL MESSAGE.  WE SPEAK WITH THE POWER OF GOD…NAMING THE ANIMALS SO THAT WE WOULD SPEAK RIGHTLY, CALL THINGS BY THEIR PROPER NAMES.</a:t>
            </a:r>
          </a:p>
          <a:p>
            <a:pPr>
              <a:spcBef>
                <a:spcPct val="0"/>
              </a:spcBef>
            </a:pPr>
            <a:endParaRPr lang="en-US" smtClean="0"/>
          </a:p>
          <a:p>
            <a:pPr>
              <a:spcBef>
                <a:spcPct val="0"/>
              </a:spcBef>
            </a:pPr>
            <a:r>
              <a:rPr lang="en-US" smtClean="0"/>
              <a:t>OUR CULTURE HAS CAPTURED RELIGIOUS LANGUAGE AND SYMBOLS AND IMAGERY…JUST LOOK AT DAVID BECKAM WITH THE ROSARY ROUND HIS NECK !</a:t>
            </a:r>
          </a:p>
          <a:p>
            <a:pPr>
              <a:spcBef>
                <a:spcPct val="0"/>
              </a:spcBef>
            </a:pPr>
            <a:endParaRPr lang="en-US" smtClean="0"/>
          </a:p>
          <a:p>
            <a:pPr>
              <a:spcBef>
                <a:spcPct val="0"/>
              </a:spcBef>
            </a:pPr>
            <a:r>
              <a:rPr lang="en-US" smtClean="0"/>
              <a:t>WE ARE OF THIS WORLD – IT IS WITHIN THIS WORLD THAT WE PROCLAIM THE GOOD NEWS…OF WHAT IT MEANS TO BE FULLY HUMAN…</a:t>
            </a:r>
          </a:p>
          <a:p>
            <a:pPr>
              <a:spcBef>
                <a:spcPct val="0"/>
              </a:spcBef>
            </a:pPr>
            <a:endParaRPr lang="en-US" smtClean="0"/>
          </a:p>
          <a:p>
            <a:pPr>
              <a:spcBef>
                <a:spcPct val="0"/>
              </a:spcBef>
            </a:pPr>
            <a:r>
              <a:rPr lang="en-US" smtClean="0"/>
              <a:t>WE MUST CREATE A LIVING LANGAUAGE TO EXPRESS OUR THEOLOGY FOR TODAY.</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8242" name="Rectangle 3"/>
          <p:cNvSpPr>
            <a:spLocks noGrp="1" noChangeArrowheads="1"/>
          </p:cNvSpPr>
          <p:nvPr>
            <p:ph type="body" idx="1"/>
          </p:nvPr>
        </p:nvSpPr>
        <p:spPr bwMode="auto">
          <a:xfrm>
            <a:off x="692150" y="4211638"/>
            <a:ext cx="5486400" cy="4932362"/>
          </a:xfrm>
          <a:noFill/>
        </p:spPr>
        <p:txBody>
          <a:bodyPr wrap="square" numCol="1" anchor="t" anchorCtr="0" compatLnSpc="1">
            <a:prstTxWarp prst="textNoShape">
              <a:avLst/>
            </a:prstTxWarp>
          </a:bodyPr>
          <a:lstStyle/>
          <a:p>
            <a:pPr>
              <a:spcBef>
                <a:spcPct val="0"/>
              </a:spcBef>
            </a:pPr>
            <a:r>
              <a:rPr lang="en-US" altLang="en-US" smtClean="0"/>
              <a:t>YES</a:t>
            </a:r>
            <a:r>
              <a:rPr lang="en-US" altLang="en-US" sz="1400" smtClean="0"/>
              <a:t>, IT IS ABOUT A PARTNERSIP – A RELATIONSHIP PARTNERSHIP BETWEEN HOME/SCHOOL AND PARISH.</a:t>
            </a:r>
          </a:p>
          <a:p>
            <a:pPr>
              <a:spcBef>
                <a:spcPct val="0"/>
              </a:spcBef>
            </a:pPr>
            <a:endParaRPr lang="en-US" altLang="en-US" sz="1400" smtClean="0"/>
          </a:p>
          <a:p>
            <a:pPr>
              <a:spcBef>
                <a:spcPct val="0"/>
              </a:spcBef>
            </a:pPr>
            <a:r>
              <a:rPr lang="en-US" altLang="en-US" sz="1400" smtClean="0"/>
              <a:t>I MUST ADMIT THAT THIS PARTNERSHIP IS CONSTANTLY UNDER PRESSURE AS MORE AND MORE OF OUR YOUNG PEOPLE DO NOT COME FROM HOMES THAT ARE ACTIVELY INVOLVED IN THEIR PARISHES…LESS SO IN PRIMARY THAN IN SECONDARY SCHOOLS BUT STILL A GROWING CONCERN.</a:t>
            </a:r>
          </a:p>
          <a:p>
            <a:pPr>
              <a:spcBef>
                <a:spcPct val="0"/>
              </a:spcBef>
            </a:pPr>
            <a:endParaRPr lang="en-US" altLang="en-US" sz="1400" smtClean="0"/>
          </a:p>
          <a:p>
            <a:pPr>
              <a:spcBef>
                <a:spcPct val="0"/>
              </a:spcBef>
            </a:pPr>
            <a:r>
              <a:rPr lang="en-US" altLang="en-US" sz="1400" smtClean="0"/>
              <a:t>THIS ‘PARISH’ DIMENSION OF OUR EDUCATION IS VITAL FOR US TO BE PART OF AND EXPERIENCE A COMMUNITY OF BELIVERS WHO COME TOGETHER AT JESUS’ COMMEND TO CELEBRATE THE EUCHARIST….</a:t>
            </a:r>
          </a:p>
          <a:p>
            <a:pPr>
              <a:spcBef>
                <a:spcPct val="0"/>
              </a:spcBef>
            </a:pPr>
            <a:endParaRPr lang="en-US" altLang="en-US" sz="1400" smtClean="0"/>
          </a:p>
          <a:p>
            <a:pPr>
              <a:spcBef>
                <a:spcPct val="0"/>
              </a:spcBef>
            </a:pPr>
            <a:r>
              <a:rPr lang="en-US" altLang="en-US" sz="1400" smtClean="0"/>
              <a:t>THE SCHOOL CANNOT COMPENSATE FOR PARENTS LACK OF PRACTICE….</a:t>
            </a:r>
          </a:p>
          <a:p>
            <a:pPr>
              <a:spcBef>
                <a:spcPct val="0"/>
              </a:spcBef>
            </a:pPr>
            <a:endParaRPr lang="en-US" altLang="en-US" sz="1400" smtClean="0"/>
          </a:p>
          <a:p>
            <a:pPr>
              <a:spcBef>
                <a:spcPct val="0"/>
              </a:spcBef>
            </a:pPr>
            <a:r>
              <a:rPr lang="en-US" altLang="en-US" sz="1400" smtClean="0"/>
              <a:t>WHAT WE CAN DO IS OFFER THE BEST EXPERIENCES AND OPPORTUNITIES WE CAN BUT WE CANNOT REPLACE PARENTS OR PARISH IN THE FAITH DEVELOPMENT AND PRACTICE OF THE FAITH.   </a:t>
            </a:r>
          </a:p>
          <a:p>
            <a:pPr>
              <a:spcBef>
                <a:spcPct val="0"/>
              </a:spcBef>
            </a:pPr>
            <a:endParaRPr lang="en-US" altLang="en-US" sz="1400" smtClean="0"/>
          </a:p>
          <a:p>
            <a:pPr>
              <a:spcBef>
                <a:spcPct val="0"/>
              </a:spcBef>
            </a:pPr>
            <a:r>
              <a:rPr lang="en-US" altLang="en-US" sz="1400" smtClean="0"/>
              <a:t>TO EACH HIS/HER WON RESPONSIBILITY</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029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AND IT IS LIFE-LONG…YOU DON’T HAVE TO DO  EVERYTHING ALL AT ONCE…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233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ltLang="en-US" sz="2000" smtClean="0"/>
              <a:t>It doesn’t matter what role you fill…what function you offer….</a:t>
            </a:r>
          </a:p>
          <a:p>
            <a:pPr>
              <a:spcBef>
                <a:spcPct val="0"/>
              </a:spcBef>
            </a:pPr>
            <a:r>
              <a:rPr lang="en-US" altLang="en-US" sz="2000" smtClean="0"/>
              <a:t>What matters is that we have the end in sight….the same goal….the same outcomes in mind….</a:t>
            </a:r>
          </a:p>
          <a:p>
            <a:pPr>
              <a:spcBef>
                <a:spcPct val="0"/>
              </a:spcBef>
            </a:pPr>
            <a:endParaRPr lang="en-US" altLang="en-US" sz="2000" smtClean="0"/>
          </a:p>
          <a:p>
            <a:pPr>
              <a:spcBef>
                <a:spcPct val="0"/>
              </a:spcBef>
            </a:pPr>
            <a:r>
              <a:rPr lang="en-US" altLang="en-US" sz="2000" smtClean="0"/>
              <a:t>So, its not just the head…its not just the Catholics…it is me….ME…ME   !</a:t>
            </a:r>
          </a:p>
          <a:p>
            <a:pPr>
              <a:spcBef>
                <a:spcPct val="0"/>
              </a:spcBef>
            </a:pPr>
            <a:endParaRPr lang="en-US" altLang="en-US" sz="2000" smtClean="0"/>
          </a:p>
          <a:p>
            <a:pPr>
              <a:spcBef>
                <a:spcPct val="0"/>
              </a:spcBef>
            </a:pPr>
            <a:endParaRPr lang="en-US" altLang="en-US" sz="2000" smtClean="0"/>
          </a:p>
          <a:p>
            <a:pPr>
              <a:spcBef>
                <a:spcPct val="0"/>
              </a:spcBef>
            </a:pPr>
            <a:r>
              <a:rPr lang="en-GB" sz="2000" smtClean="0"/>
              <a:t>AND THE MOST IMPORTANT QUESTION I HAVE FOR YOU THIS MORNING , AS I FINSIH, IS</a:t>
            </a:r>
          </a:p>
          <a:p>
            <a:pPr>
              <a:spcBef>
                <a:spcPct val="0"/>
              </a:spcBef>
            </a:pPr>
            <a:endParaRPr lang="en-US" altLang="en-US" sz="200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p:cNvSpPr>
          <p:nvPr>
            <p:ph type="sldImg"/>
          </p:nvPr>
        </p:nvSpPr>
        <p:spPr bwMode="auto">
          <a:noFill/>
          <a:ln>
            <a:solidFill>
              <a:srgbClr val="000000"/>
            </a:solidFill>
            <a:miter lim="800000"/>
            <a:headEnd/>
            <a:tailEnd/>
          </a:ln>
        </p:spPr>
      </p:sp>
      <p:sp>
        <p:nvSpPr>
          <p:cNvPr id="1443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z="1600" smtClean="0"/>
              <a:t>It is NOT values ( inclusivity, diversity, tolerance, social justice, EVEN Not British Values !!! ) OR DARE i SAY ‘GOSPEL VALUES’   THAT MAKE US DISTINCTIVE</a:t>
            </a:r>
          </a:p>
          <a:p>
            <a:pPr>
              <a:spcBef>
                <a:spcPct val="0"/>
              </a:spcBef>
            </a:pPr>
            <a:endParaRPr lang="en-GB" sz="1600" smtClean="0"/>
          </a:p>
          <a:p>
            <a:pPr>
              <a:spcBef>
                <a:spcPct val="0"/>
              </a:spcBef>
            </a:pPr>
            <a:r>
              <a:rPr lang="en-GB" sz="1600" smtClean="0"/>
              <a:t>They are essential to it but do not define it_</a:t>
            </a:r>
          </a:p>
          <a:p>
            <a:pPr>
              <a:spcBef>
                <a:spcPct val="0"/>
              </a:spcBef>
            </a:pPr>
            <a:endParaRPr lang="en-GB" sz="1600" smtClean="0"/>
          </a:p>
          <a:p>
            <a:pPr>
              <a:spcBef>
                <a:spcPct val="0"/>
              </a:spcBef>
            </a:pPr>
            <a:r>
              <a:rPr lang="en-GB" sz="1600" smtClean="0"/>
              <a:t>WHAT MAKES US DISTINCTIVE IS …. FAITH…RELIGIOUS FAITH…CATHOLIC FAITH…..FAITH IN JESUS CHRIST -    </a:t>
            </a:r>
            <a:r>
              <a:rPr lang="en-GB" sz="1600" b="1" smtClean="0"/>
              <a:t>THIS IS OUR VISION</a:t>
            </a:r>
          </a:p>
          <a:p>
            <a:pPr>
              <a:spcBef>
                <a:spcPct val="0"/>
              </a:spcBef>
            </a:pPr>
            <a:endParaRPr lang="en-GB" sz="1600" smtClean="0"/>
          </a:p>
          <a:p>
            <a:pPr>
              <a:spcBef>
                <a:spcPct val="0"/>
              </a:spcBef>
            </a:pPr>
            <a:r>
              <a:rPr lang="en-GB" sz="1600" smtClean="0"/>
              <a:t>It is this that makes it distinctive from secular education in which this religious dimension remains unacknowledged.</a:t>
            </a:r>
          </a:p>
          <a:p>
            <a:pPr>
              <a:spcBef>
                <a:spcPct val="0"/>
              </a:spcBef>
            </a:pPr>
            <a:endParaRPr lang="en-GB" sz="1600" smtClean="0"/>
          </a:p>
          <a:p>
            <a:pPr>
              <a:spcBef>
                <a:spcPct val="0"/>
              </a:spcBef>
            </a:pPr>
            <a:endParaRPr lang="en-GB" sz="1600" smtClean="0"/>
          </a:p>
          <a:p>
            <a:pPr>
              <a:spcBef>
                <a:spcPct val="0"/>
              </a:spcBef>
            </a:pPr>
            <a:r>
              <a:rPr lang="en-GB" sz="1600" smtClean="0"/>
              <a:t>I want to look at this  VISION through two metaphors….apologies but I just couldn’t limit myself to one !</a:t>
            </a:r>
          </a:p>
          <a:p>
            <a:pPr>
              <a:spcBef>
                <a:spcPct val="0"/>
              </a:spcBef>
            </a:pPr>
            <a:endParaRPr lang="en-GB" sz="1600" smtClean="0"/>
          </a:p>
          <a:p>
            <a:pPr>
              <a:spcBef>
                <a:spcPct val="0"/>
              </a:spcBef>
            </a:pPr>
            <a:r>
              <a:rPr lang="en-GB" sz="1600" smtClean="0"/>
              <a:t>I want to break it down and share reflect on the components of the vision…BUT…keep the vision in MIND:</a:t>
            </a:r>
          </a:p>
          <a:p>
            <a:pPr>
              <a:spcBef>
                <a:spcPct val="0"/>
              </a:spcBef>
            </a:pPr>
            <a:endParaRPr lang="en-GB" sz="1600" b="1" smtClean="0"/>
          </a:p>
          <a:p>
            <a:pPr>
              <a:spcBef>
                <a:spcPct val="0"/>
              </a:spcBef>
            </a:pPr>
            <a:r>
              <a:rPr lang="en-GB" sz="1600" b="1" smtClean="0"/>
              <a:t>“  Life to the full”</a:t>
            </a:r>
          </a:p>
          <a:p>
            <a:pPr>
              <a:spcBef>
                <a:spcPct val="0"/>
              </a:spcBef>
            </a:pPr>
            <a:endParaRPr lang="en-GB" sz="1600" b="1" smtClean="0"/>
          </a:p>
          <a:p>
            <a:pPr>
              <a:spcBef>
                <a:spcPct val="0"/>
              </a:spcBef>
            </a:pPr>
            <a:r>
              <a:rPr lang="en-GB" sz="1600" b="1" smtClean="0"/>
              <a:t>I ALSO WANT TO LOOK AT THE EXTERNAL AND INTERNAL FACTORS WHICH AFFECT THAT VISION...IMPACT ON IT.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643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p:cNvSpPr>
          <p:nvPr>
            <p:ph type="sldImg"/>
          </p:nvPr>
        </p:nvSpPr>
        <p:spPr bwMode="auto">
          <a:noFill/>
          <a:ln>
            <a:solidFill>
              <a:srgbClr val="000000"/>
            </a:solidFill>
            <a:miter lim="800000"/>
            <a:headEnd/>
            <a:tailEnd/>
          </a:ln>
        </p:spPr>
      </p:sp>
      <p:sp>
        <p:nvSpPr>
          <p:cNvPr id="1484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a:p>
            <a:pPr>
              <a:spcBef>
                <a:spcPct val="0"/>
              </a:spcBef>
            </a:pPr>
            <a:endParaRPr lang="en-GB" smtClean="0"/>
          </a:p>
          <a:p>
            <a:pPr>
              <a:spcBef>
                <a:spcPct val="0"/>
              </a:spcBef>
            </a:pPr>
            <a:r>
              <a:rPr lang="en-GB" sz="3600" smtClean="0"/>
              <a:t>CAN WE ….</a:t>
            </a:r>
          </a:p>
          <a:p>
            <a:pPr>
              <a:spcBef>
                <a:spcPct val="0"/>
              </a:spcBef>
            </a:pPr>
            <a:endParaRPr lang="en-GB" sz="3600" smtClean="0"/>
          </a:p>
          <a:p>
            <a:pPr>
              <a:spcBef>
                <a:spcPct val="0"/>
              </a:spcBef>
            </a:pPr>
            <a:r>
              <a:rPr lang="en-GB" sz="3600" smtClean="0"/>
              <a:t>CAN I…</a:t>
            </a:r>
          </a:p>
          <a:p>
            <a:pPr>
              <a:spcBef>
                <a:spcPct val="0"/>
              </a:spcBef>
            </a:pPr>
            <a:endParaRPr lang="en-GB" sz="3600" smtClean="0"/>
          </a:p>
          <a:p>
            <a:pPr>
              <a:spcBef>
                <a:spcPct val="0"/>
              </a:spcBef>
            </a:pPr>
            <a:r>
              <a:rPr lang="en-GB" sz="3600" smtClean="0"/>
              <a:t>WILL I…</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p:cNvSpPr>
          <p:nvPr>
            <p:ph type="sldImg"/>
          </p:nvPr>
        </p:nvSpPr>
        <p:spPr bwMode="auto">
          <a:noFill/>
          <a:ln>
            <a:solidFill>
              <a:srgbClr val="000000"/>
            </a:solidFill>
            <a:miter lim="800000"/>
            <a:headEnd/>
            <a:tailEnd/>
          </a:ln>
        </p:spPr>
      </p:sp>
      <p:sp>
        <p:nvSpPr>
          <p:cNvPr id="1505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z="2000" smtClean="0"/>
              <a:t>THE CONTINUITY OF THE MESSAGE FROM ‘THE CHURCH’ IS EVIDENT IN WHAT POPE FRANCIS HAS SAID RECENTLY</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257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ltLang="en-US" sz="2400" smtClean="0"/>
              <a:t>AT THE ROOT OF IT ALL….AT THE HEART OF IT ALL…AT THE FOUNDATION OF THE BUILDING….</a:t>
            </a:r>
          </a:p>
          <a:p>
            <a:pPr>
              <a:spcBef>
                <a:spcPct val="0"/>
              </a:spcBef>
            </a:pPr>
            <a:endParaRPr lang="en-US" altLang="en-US" sz="2400" smtClean="0"/>
          </a:p>
          <a:p>
            <a:pPr>
              <a:spcBef>
                <a:spcPct val="0"/>
              </a:spcBef>
            </a:pPr>
            <a:r>
              <a:rPr lang="en-US" altLang="en-US" sz="2400" smtClean="0"/>
              <a:t>AT THE CENTRE OF THE JIGSAW IS THE PERSON OF JESUS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bwMode="auto">
          <a:noFill/>
          <a:ln>
            <a:solidFill>
              <a:srgbClr val="000000"/>
            </a:solidFill>
            <a:miter lim="800000"/>
            <a:headEnd/>
            <a:tailEnd/>
          </a:ln>
        </p:spPr>
      </p:sp>
      <p:sp>
        <p:nvSpPr>
          <p:cNvPr id="155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bwMode="auto">
          <a:noFill/>
          <a:ln>
            <a:solidFill>
              <a:srgbClr val="000000"/>
            </a:solidFill>
            <a:miter lim="800000"/>
            <a:headEnd/>
            <a:tailEnd/>
          </a:ln>
        </p:spPr>
      </p:sp>
      <p:sp>
        <p:nvSpPr>
          <p:cNvPr id="1576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IIT MUST NEVER BE CRYSTAL BALL GAZING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077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ltLang="en-US" smtClean="0"/>
              <a:t>IF YOU DON’T KNOW WHERE YOU’RE GOING…WHAT HOPE IS THERE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p:cNvSpPr>
            <a:spLocks noGrp="1" noRot="1" noChangeAspect="1"/>
          </p:cNvSpPr>
          <p:nvPr>
            <p:ph type="sldImg"/>
          </p:nvPr>
        </p:nvSpPr>
        <p:spPr bwMode="auto">
          <a:noFill/>
          <a:ln>
            <a:solidFill>
              <a:srgbClr val="000000"/>
            </a:solidFill>
            <a:miter lim="800000"/>
            <a:headEnd/>
            <a:tailEnd/>
          </a:ln>
        </p:spPr>
      </p:sp>
      <p:sp>
        <p:nvSpPr>
          <p:cNvPr id="1628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a:p>
            <a:pPr>
              <a:spcBef>
                <a:spcPct val="0"/>
              </a:spcBef>
            </a:pPr>
            <a:endParaRPr lang="en-GB" smtClean="0"/>
          </a:p>
          <a:p>
            <a:pPr>
              <a:spcBef>
                <a:spcPct val="0"/>
              </a:spcBef>
            </a:pPr>
            <a:r>
              <a:rPr lang="en-GB" sz="3600" smtClean="0"/>
              <a:t>CAN WE ….</a:t>
            </a:r>
          </a:p>
          <a:p>
            <a:pPr>
              <a:spcBef>
                <a:spcPct val="0"/>
              </a:spcBef>
            </a:pPr>
            <a:endParaRPr lang="en-GB" sz="3600" smtClean="0"/>
          </a:p>
          <a:p>
            <a:pPr>
              <a:spcBef>
                <a:spcPct val="0"/>
              </a:spcBef>
            </a:pPr>
            <a:r>
              <a:rPr lang="en-GB" sz="3600" smtClean="0"/>
              <a:t>CAN I…</a:t>
            </a:r>
          </a:p>
          <a:p>
            <a:pPr>
              <a:spcBef>
                <a:spcPct val="0"/>
              </a:spcBef>
            </a:pPr>
            <a:endParaRPr lang="en-GB" sz="3600" smtClean="0"/>
          </a:p>
          <a:p>
            <a:pPr>
              <a:spcBef>
                <a:spcPct val="0"/>
              </a:spcBef>
            </a:pPr>
            <a:r>
              <a:rPr lang="en-GB" sz="3600" smtClean="0"/>
              <a:t>WILL I…</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p:cNvSpPr>
          <p:nvPr>
            <p:ph type="sldImg"/>
          </p:nvPr>
        </p:nvSpPr>
        <p:spPr bwMode="auto">
          <a:noFill/>
          <a:ln>
            <a:solidFill>
              <a:srgbClr val="000000"/>
            </a:solidFill>
            <a:miter lim="800000"/>
            <a:headEnd/>
            <a:tailEnd/>
          </a:ln>
        </p:spPr>
      </p:sp>
      <p:sp>
        <p:nvSpPr>
          <p:cNvPr id="1648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p:cNvSpPr>
          <p:nvPr>
            <p:ph type="sldImg"/>
          </p:nvPr>
        </p:nvSpPr>
        <p:spPr bwMode="auto">
          <a:noFill/>
          <a:ln>
            <a:solidFill>
              <a:srgbClr val="000000"/>
            </a:solidFill>
            <a:miter lim="800000"/>
            <a:headEnd/>
            <a:tailEnd/>
          </a:ln>
        </p:spPr>
      </p:sp>
      <p:sp>
        <p:nvSpPr>
          <p:cNvPr id="1669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So, I want to share with you a view of what it means to be fully human and what the challenge is for us as disciples, followers...missionaries...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896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latin typeface="Arial" charset="0"/>
              <a:ea typeface="ＭＳ Ｐゴシック"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p:cNvSpPr>
            <a:spLocks noGrp="1" noRot="1" noChangeAspect="1"/>
          </p:cNvSpPr>
          <p:nvPr>
            <p:ph type="sldImg"/>
          </p:nvPr>
        </p:nvSpPr>
        <p:spPr bwMode="auto">
          <a:noFill/>
          <a:ln>
            <a:solidFill>
              <a:srgbClr val="000000"/>
            </a:solidFill>
            <a:miter lim="800000"/>
            <a:headEnd/>
            <a:tailEnd/>
          </a:ln>
        </p:spPr>
      </p:sp>
      <p:sp>
        <p:nvSpPr>
          <p:cNvPr id="1710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305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latin typeface="Arial" charset="0"/>
              <a:ea typeface="ＭＳ Ｐゴシック"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Image Placeholder 1"/>
          <p:cNvSpPr>
            <a:spLocks noGrp="1" noRot="1" noChangeAspect="1"/>
          </p:cNvSpPr>
          <p:nvPr>
            <p:ph type="sldImg"/>
          </p:nvPr>
        </p:nvSpPr>
        <p:spPr bwMode="auto">
          <a:noFill/>
          <a:ln>
            <a:solidFill>
              <a:srgbClr val="000000"/>
            </a:solidFill>
            <a:miter lim="800000"/>
            <a:headEnd/>
            <a:tailEnd/>
          </a:ln>
        </p:spPr>
      </p:sp>
      <p:sp>
        <p:nvSpPr>
          <p:cNvPr id="175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We need to interpret reality =  THAT IS THE ROLE OF CATHOLIC LEADERS….</a:t>
            </a:r>
          </a:p>
          <a:p>
            <a:pPr>
              <a:spcBef>
                <a:spcPct val="0"/>
              </a:spcBef>
            </a:pPr>
            <a:endParaRPr lang="en-GB" smtClean="0"/>
          </a:p>
          <a:p>
            <a:pPr>
              <a:spcBef>
                <a:spcPct val="0"/>
              </a:spcBef>
            </a:pPr>
            <a:r>
              <a:rPr lang="en-GB" smtClean="0"/>
              <a:t>WE NEED TO FORM OURSELVES  IN ORDER TO FORM OTHERS….</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bwMode="auto">
          <a:noFill/>
          <a:ln>
            <a:solidFill>
              <a:srgbClr val="000000"/>
            </a:solidFill>
            <a:miter lim="800000"/>
            <a:headEnd/>
            <a:tailEnd/>
          </a:ln>
        </p:spPr>
      </p:sp>
      <p:sp>
        <p:nvSpPr>
          <p:cNvPr id="1771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bwMode="auto">
          <a:noFill/>
          <a:ln>
            <a:solidFill>
              <a:srgbClr val="000000"/>
            </a:solidFill>
            <a:miter lim="800000"/>
            <a:headEnd/>
            <a:tailEnd/>
          </a:ln>
        </p:spPr>
      </p:sp>
      <p:sp>
        <p:nvSpPr>
          <p:cNvPr id="1792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FROM WITHIN THE CHRISTIAN CATHOLIC TRADITION, JESUS OFFERS A VISION OF LEADERSHIP THAT CHALLENGES NORMAL UNDERSTANDING AND EXPECTATION.</a:t>
            </a:r>
          </a:p>
          <a:p>
            <a:pPr>
              <a:spcBef>
                <a:spcPct val="0"/>
              </a:spcBef>
            </a:pPr>
            <a:endParaRPr lang="en-GB" smtClean="0"/>
          </a:p>
          <a:p>
            <a:pPr>
              <a:spcBef>
                <a:spcPct val="0"/>
              </a:spcBef>
            </a:pPr>
            <a:r>
              <a:rPr lang="en-GB" smtClean="0"/>
              <a:t>TO UNDERSTAND HIS VISION, WE NEED TO KNOW HIM….</a:t>
            </a:r>
          </a:p>
          <a:p>
            <a:pPr>
              <a:spcBef>
                <a:spcPct val="0"/>
              </a:spcBef>
            </a:pPr>
            <a:endParaRPr lang="en-GB" smtClean="0"/>
          </a:p>
          <a:p>
            <a:pPr>
              <a:spcBef>
                <a:spcPct val="0"/>
              </a:spcBef>
            </a:pPr>
            <a:r>
              <a:rPr lang="en-GB" smtClean="0"/>
              <a:t>MY VISION OF CATHOLIC EDUCATION IS BUILT UPON HAVING AND SHARING A VISION…YOU HAVE TREMENDOUS POWER – influence, clout, muscle, sway…</a:t>
            </a:r>
          </a:p>
          <a:p>
            <a:pPr>
              <a:spcBef>
                <a:spcPct val="0"/>
              </a:spcBef>
            </a:pPr>
            <a:endParaRPr lang="en-GB" smtClean="0"/>
          </a:p>
          <a:p>
            <a:pPr>
              <a:spcBef>
                <a:spcPct val="0"/>
              </a:spcBef>
            </a:pPr>
            <a:r>
              <a:rPr lang="en-GB" smtClean="0"/>
              <a:t>MANY PEOPLE IN OUR EDUCATIONAL WORLD HAVE POWER TO LEGISLATE, DIRECT AND EFFECT CHANGE IN SCHOOLS </a:t>
            </a:r>
          </a:p>
          <a:p>
            <a:pPr>
              <a:spcBef>
                <a:spcPct val="0"/>
              </a:spcBef>
            </a:pPr>
            <a:endParaRPr lang="en-GB" smtClean="0"/>
          </a:p>
          <a:p>
            <a:pPr>
              <a:spcBef>
                <a:spcPct val="0"/>
              </a:spcBef>
            </a:pPr>
            <a:r>
              <a:rPr lang="en-GB" smtClean="0"/>
              <a:t>POWER IS KEY IN ANY ORGANISATION. IT CAN EMPORWE OTHERS OR CONTROL AND MANIPULATE THEM.  IT SEEMS TO ME THAT THE POWER THAT EMANATES FROM GOVERNMENT IS ABOUT CONTROL AND PRESSURE…THAT IS HOW IT IS PERCEIVED AND RECEIVED.</a:t>
            </a:r>
          </a:p>
          <a:p>
            <a:pPr>
              <a:spcBef>
                <a:spcPct val="0"/>
              </a:spcBef>
            </a:pPr>
            <a:endParaRPr lang="en-GB" smtClean="0"/>
          </a:p>
          <a:p>
            <a:pPr>
              <a:spcBef>
                <a:spcPct val="0"/>
              </a:spcBef>
            </a:pPr>
            <a:r>
              <a:rPr lang="en-GB" smtClean="0"/>
              <a:t>IT IS THE TONE, THE CHANGES, THE WAYS THINGS ARE BEING DONE TO US !</a:t>
            </a:r>
          </a:p>
          <a:p>
            <a:pPr>
              <a:spcBef>
                <a:spcPct val="0"/>
              </a:spcBef>
            </a:pPr>
            <a:endParaRPr lang="en-GB" smtClean="0"/>
          </a:p>
          <a:p>
            <a:pPr>
              <a:spcBef>
                <a:spcPct val="0"/>
              </a:spcBef>
            </a:pPr>
            <a:r>
              <a:rPr lang="en-GB" smtClean="0"/>
              <a:t>IN THE CHIRSTIAN SENSE, POWER IS SERVICE…ENABLING…ENCOURAGING…CHALLENGING…</a:t>
            </a:r>
          </a:p>
          <a:p>
            <a:pPr>
              <a:spcBef>
                <a:spcPct val="0"/>
              </a:spcBef>
            </a:pPr>
            <a:endParaRPr lang="en-GB" smtClean="0"/>
          </a:p>
          <a:p>
            <a:pPr>
              <a:spcBef>
                <a:spcPct val="0"/>
              </a:spcBef>
            </a:pPr>
            <a:endParaRPr lang="en-GB" smtClean="0"/>
          </a:p>
          <a:p>
            <a:pPr>
              <a:spcBef>
                <a:spcPct val="0"/>
              </a:spcBef>
            </a:pPr>
            <a:endParaRPr lang="en-GB" smtClean="0"/>
          </a:p>
          <a:p>
            <a:pPr>
              <a:spcBef>
                <a:spcPct val="0"/>
              </a:spcBef>
            </a:pPr>
            <a:endParaRPr lang="en-GB"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noFill/>
          <a:ln>
            <a:solidFill>
              <a:srgbClr val="000000"/>
            </a:solidFill>
            <a:miter lim="800000"/>
            <a:headEnd/>
            <a:tailEnd/>
          </a:ln>
        </p:spPr>
      </p:sp>
      <p:sp>
        <p:nvSpPr>
          <p:cNvPr id="1812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329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z="1600" smtClean="0">
                <a:latin typeface="Arial" charset="0"/>
                <a:cs typeface="Arial" charset="0"/>
              </a:rPr>
              <a:t>AND AT THE END OF IT…WHAT WE HOPE FOR…</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3"/>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cs typeface="Arial" charset="0"/>
              </a:rPr>
              <a:t>Microsoft </a:t>
            </a:r>
            <a:r>
              <a:rPr lang="en-US" b="1" smtClean="0">
                <a:cs typeface="Arial" charset="0"/>
              </a:rPr>
              <a:t>Engineering Excellence</a:t>
            </a:r>
            <a:endParaRPr lang="en-US" smtClean="0">
              <a:cs typeface="Arial" charset="0"/>
            </a:endParaRPr>
          </a:p>
        </p:txBody>
      </p:sp>
      <p:sp>
        <p:nvSpPr>
          <p:cNvPr id="185346" name="Rectangle 25"/>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Microsoft Confidential</a:t>
            </a:r>
          </a:p>
        </p:txBody>
      </p:sp>
      <p:sp>
        <p:nvSpPr>
          <p:cNvPr id="185347" name="Rectangle 2"/>
          <p:cNvSpPr>
            <a:spLocks noGrp="1" noRot="1" noChangeAspect="1" noChangeArrowheads="1" noTextEdit="1"/>
          </p:cNvSpPr>
          <p:nvPr>
            <p:ph type="sldImg"/>
          </p:nvPr>
        </p:nvSpPr>
        <p:spPr bwMode="auto">
          <a:xfrm>
            <a:off x="1143000" y="450850"/>
            <a:ext cx="4572000" cy="3429000"/>
          </a:xfrm>
          <a:noFill/>
          <a:ln>
            <a:solidFill>
              <a:srgbClr val="000000"/>
            </a:solidFill>
            <a:miter lim="800000"/>
            <a:headEnd/>
            <a:tailEnd/>
          </a:ln>
        </p:spPr>
      </p:sp>
      <p:sp>
        <p:nvSpPr>
          <p:cNvPr id="185348" name="Rectangle 3"/>
          <p:cNvSpPr>
            <a:spLocks noGrp="1" noChangeArrowheads="1"/>
          </p:cNvSpPr>
          <p:nvPr>
            <p:ph type="body" idx="1"/>
          </p:nvPr>
        </p:nvSpPr>
        <p:spPr bwMode="auto">
          <a:xfrm>
            <a:off x="307975" y="4130675"/>
            <a:ext cx="6261100" cy="4554538"/>
          </a:xfrm>
          <a:noFill/>
        </p:spPr>
        <p:txBody>
          <a:bodyPr wrap="square" numCol="1" anchor="t" anchorCtr="0" compatLnSpc="1">
            <a:prstTxWarp prst="textNoShape">
              <a:avLst/>
            </a:prstTxWarp>
          </a:bodyPr>
          <a:lstStyle/>
          <a:p>
            <a:pPr>
              <a:spcBef>
                <a:spcPct val="0"/>
              </a:spcBef>
            </a:pPr>
            <a:endParaRPr lang="en-US" sz="3200" smtClean="0"/>
          </a:p>
          <a:p>
            <a:pPr>
              <a:spcBef>
                <a:spcPct val="0"/>
              </a:spcBef>
            </a:pPr>
            <a:endParaRPr lang="en-US" sz="3200" smtClean="0"/>
          </a:p>
          <a:p>
            <a:pPr>
              <a:spcBef>
                <a:spcPct val="0"/>
              </a:spcBef>
            </a:pPr>
            <a:r>
              <a:rPr lang="en-US" sz="3200" b="1" smtClean="0">
                <a:solidFill>
                  <a:srgbClr val="FF0000"/>
                </a:solidFill>
              </a:rPr>
              <a:t>ONE TREAUSRE ONLY, THE LORD, THE CHRIST – IT IS FAITH IN JESUS, CELEBRATED AND EXPERIENCED THROUGH THE RICHNESS OF OUR CHURCH, THAT IS THE MESSAGE AND THE REALITY AND THE CHALLENGE AND THE PRIVILEGE.</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p:cNvSpPr>
          <p:nvPr>
            <p:ph type="sldImg"/>
          </p:nvPr>
        </p:nvSpPr>
        <p:spPr bwMode="auto">
          <a:noFill/>
          <a:ln>
            <a:solidFill>
              <a:srgbClr val="000000"/>
            </a:solidFill>
            <a:miter lim="800000"/>
            <a:headEnd/>
            <a:tailEnd/>
          </a:ln>
        </p:spPr>
      </p:sp>
      <p:sp>
        <p:nvSpPr>
          <p:cNvPr id="1873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z="24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Grp="1" noRot="1" noChangeAspect="1" noChangeArrowheads="1" noTextEdit="1"/>
          </p:cNvSpPr>
          <p:nvPr>
            <p:ph type="sldImg"/>
          </p:nvPr>
        </p:nvSpPr>
        <p:spPr bwMode="auto">
          <a:noFill/>
          <a:ln>
            <a:solidFill>
              <a:srgbClr val="000000"/>
            </a:solidFill>
            <a:miter lim="800000"/>
            <a:headEnd/>
            <a:tailEnd/>
          </a:ln>
        </p:spPr>
      </p:sp>
      <p:graphicFrame>
        <p:nvGraphicFramePr>
          <p:cNvPr id="1028" name="Object 4"/>
          <p:cNvGraphicFramePr>
            <a:graphicFrameLocks noGrp="1" noChangeAspect="1"/>
          </p:cNvGraphicFramePr>
          <p:nvPr>
            <p:ph type="body" idx="1"/>
          </p:nvPr>
        </p:nvGraphicFramePr>
        <p:xfrm>
          <a:off x="685800" y="4343400"/>
          <a:ext cx="5486400" cy="4114800"/>
        </p:xfrm>
        <a:graphic>
          <a:graphicData uri="http://schemas.openxmlformats.org/presentationml/2006/ole">
            <p:oleObj spid="_x0000_s1028" name="Slide" r:id="rId4" imgW="4572180" imgH="3429039" progId="PowerPoint.Slide.8">
              <p:embed/>
            </p:oleObj>
          </a:graphicData>
        </a:graphic>
      </p:graphicFrame>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bwMode="auto">
          <a:noFill/>
          <a:ln>
            <a:solidFill>
              <a:srgbClr val="000000"/>
            </a:solidFill>
            <a:miter lim="800000"/>
            <a:headEnd/>
            <a:tailEnd/>
          </a:ln>
        </p:spPr>
      </p:sp>
      <p:sp>
        <p:nvSpPr>
          <p:cNvPr id="1894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z="2400" smtClean="0"/>
              <a:t>LET’S NOT HIDE JESUS….</a:t>
            </a:r>
          </a:p>
          <a:p>
            <a:pPr>
              <a:spcBef>
                <a:spcPct val="0"/>
              </a:spcBef>
            </a:pPr>
            <a:endParaRPr lang="en-GB" sz="2400" smtClean="0"/>
          </a:p>
          <a:p>
            <a:pPr>
              <a:spcBef>
                <a:spcPct val="0"/>
              </a:spcBef>
            </a:pPr>
            <a:r>
              <a:rPr lang="en-GB" sz="2400" smtClean="0"/>
              <a:t>THIS IS OUR TREASURE….</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p:cNvSpPr>
          <p:nvPr>
            <p:ph type="sldImg"/>
          </p:nvPr>
        </p:nvSpPr>
        <p:spPr bwMode="auto">
          <a:noFill/>
          <a:ln>
            <a:solidFill>
              <a:srgbClr val="000000"/>
            </a:solidFill>
            <a:miter lim="800000"/>
            <a:headEnd/>
            <a:tailEnd/>
          </a:ln>
        </p:spPr>
      </p:sp>
      <p:sp>
        <p:nvSpPr>
          <p:cNvPr id="1914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z="200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3"/>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cs typeface="Arial" charset="0"/>
              </a:rPr>
              <a:t>Microsoft </a:t>
            </a:r>
            <a:r>
              <a:rPr lang="en-US" b="1" smtClean="0">
                <a:cs typeface="Arial" charset="0"/>
              </a:rPr>
              <a:t>Engineering Excellence</a:t>
            </a:r>
            <a:endParaRPr lang="en-US" smtClean="0">
              <a:cs typeface="Arial" charset="0"/>
            </a:endParaRPr>
          </a:p>
        </p:txBody>
      </p:sp>
      <p:sp>
        <p:nvSpPr>
          <p:cNvPr id="193538" name="Rectangle 25"/>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Microsoft Confidential</a:t>
            </a:r>
          </a:p>
        </p:txBody>
      </p:sp>
      <p:sp>
        <p:nvSpPr>
          <p:cNvPr id="193539" name="Rectangle 2"/>
          <p:cNvSpPr>
            <a:spLocks noGrp="1" noRot="1" noChangeAspect="1" noChangeArrowheads="1" noTextEdit="1"/>
          </p:cNvSpPr>
          <p:nvPr>
            <p:ph type="sldImg"/>
          </p:nvPr>
        </p:nvSpPr>
        <p:spPr bwMode="auto">
          <a:xfrm>
            <a:off x="1157288" y="449263"/>
            <a:ext cx="4541837" cy="3408362"/>
          </a:xfrm>
          <a:noFill/>
          <a:ln>
            <a:solidFill>
              <a:srgbClr val="000000"/>
            </a:solidFill>
            <a:miter lim="800000"/>
            <a:headEnd/>
            <a:tailEnd/>
          </a:ln>
        </p:spPr>
      </p:sp>
      <p:sp>
        <p:nvSpPr>
          <p:cNvPr id="193540" name="Rectangle 3"/>
          <p:cNvSpPr>
            <a:spLocks noGrp="1" noChangeArrowheads="1"/>
          </p:cNvSpPr>
          <p:nvPr>
            <p:ph type="body" idx="1"/>
          </p:nvPr>
        </p:nvSpPr>
        <p:spPr bwMode="auto">
          <a:xfrm>
            <a:off x="307975" y="4140200"/>
            <a:ext cx="6261100" cy="4592638"/>
          </a:xfrm>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p:cNvSpPr>
          <p:nvPr>
            <p:ph type="sldImg"/>
          </p:nvPr>
        </p:nvSpPr>
        <p:spPr bwMode="auto">
          <a:noFill/>
          <a:ln>
            <a:solidFill>
              <a:srgbClr val="000000"/>
            </a:solidFill>
            <a:miter lim="800000"/>
            <a:headEnd/>
            <a:tailEnd/>
          </a:ln>
        </p:spPr>
      </p:sp>
      <p:sp>
        <p:nvSpPr>
          <p:cNvPr id="1955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p:cNvSpPr>
            <a:spLocks noGrp="1" noRot="1" noChangeAspect="1"/>
          </p:cNvSpPr>
          <p:nvPr>
            <p:ph type="sldImg"/>
          </p:nvPr>
        </p:nvSpPr>
        <p:spPr bwMode="auto">
          <a:noFill/>
          <a:ln>
            <a:solidFill>
              <a:srgbClr val="000000"/>
            </a:solidFill>
            <a:miter lim="800000"/>
            <a:headEnd/>
            <a:tailEnd/>
          </a:ln>
        </p:spPr>
      </p:sp>
      <p:sp>
        <p:nvSpPr>
          <p:cNvPr id="1976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p:cNvSpPr>
            <a:spLocks noGrp="1" noRot="1" noChangeAspect="1"/>
          </p:cNvSpPr>
          <p:nvPr>
            <p:ph type="sldImg"/>
          </p:nvPr>
        </p:nvSpPr>
        <p:spPr bwMode="auto">
          <a:noFill/>
          <a:ln>
            <a:solidFill>
              <a:srgbClr val="000000"/>
            </a:solidFill>
            <a:miter lim="800000"/>
            <a:headEnd/>
            <a:tailEnd/>
          </a:ln>
        </p:spPr>
      </p:sp>
      <p:sp>
        <p:nvSpPr>
          <p:cNvPr id="1996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p:cNvSpPr>
          <p:nvPr>
            <p:ph type="sldImg"/>
          </p:nvPr>
        </p:nvSpPr>
        <p:spPr bwMode="auto">
          <a:noFill/>
          <a:ln>
            <a:solidFill>
              <a:srgbClr val="000000"/>
            </a:solidFill>
            <a:miter lim="800000"/>
            <a:headEnd/>
            <a:tailEnd/>
          </a:ln>
        </p:spPr>
      </p:sp>
      <p:sp>
        <p:nvSpPr>
          <p:cNvPr id="2017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p:cNvSpPr>
            <a:spLocks noGrp="1" noRot="1" noChangeAspect="1"/>
          </p:cNvSpPr>
          <p:nvPr>
            <p:ph type="sldImg"/>
          </p:nvPr>
        </p:nvSpPr>
        <p:spPr bwMode="auto">
          <a:noFill/>
          <a:ln>
            <a:solidFill>
              <a:srgbClr val="000000"/>
            </a:solidFill>
            <a:miter lim="800000"/>
            <a:headEnd/>
            <a:tailEnd/>
          </a:ln>
        </p:spPr>
      </p:sp>
      <p:sp>
        <p:nvSpPr>
          <p:cNvPr id="203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p:cNvSpPr>
            <a:spLocks noGrp="1" noRot="1" noChangeAspect="1"/>
          </p:cNvSpPr>
          <p:nvPr>
            <p:ph type="sldImg"/>
          </p:nvPr>
        </p:nvSpPr>
        <p:spPr bwMode="auto">
          <a:noFill/>
          <a:ln>
            <a:solidFill>
              <a:srgbClr val="000000"/>
            </a:solidFill>
            <a:miter lim="800000"/>
            <a:headEnd/>
            <a:tailEnd/>
          </a:ln>
        </p:spPr>
      </p:sp>
      <p:sp>
        <p:nvSpPr>
          <p:cNvPr id="2058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p:spPr>
      </p:sp>
      <p:sp>
        <p:nvSpPr>
          <p:cNvPr id="2078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AND IF YOU WANT TO MEASURE SUCCESS ----</a:t>
            </a:r>
          </a:p>
          <a:p>
            <a:pPr>
              <a:spcBef>
                <a:spcPct val="0"/>
              </a:spcBef>
            </a:pPr>
            <a:endParaRPr lang="en-GB" smtClean="0"/>
          </a:p>
          <a:p>
            <a:pPr>
              <a:spcBef>
                <a:spcPct val="0"/>
              </a:spcBef>
            </a:pPr>
            <a:r>
              <a:rPr lang="en-GB" smtClean="0"/>
              <a:t>SUCCESS WILL,</a:t>
            </a:r>
          </a:p>
          <a:p>
            <a:pPr>
              <a:spcBef>
                <a:spcPct val="0"/>
              </a:spcBef>
            </a:pPr>
            <a:endParaRPr lang="en-GB" smtClean="0"/>
          </a:p>
          <a:p>
            <a:pPr>
              <a:spcBef>
                <a:spcPct val="0"/>
              </a:spcBef>
            </a:pPr>
            <a:r>
              <a:rPr lang="en-GB" smtClean="0"/>
              <a:t>BE UNDERSTOOD IN REALTION TO THE OPPORTUNITIES OFFERED AND TAKEN TO EXPAND PUOILS SENSE OF WHAT IT MEANS TO BE HUMAN.</a:t>
            </a:r>
          </a:p>
          <a:p>
            <a:pPr>
              <a:spcBef>
                <a:spcPct val="0"/>
              </a:spcBef>
            </a:pPr>
            <a:endParaRPr lang="en-GB" smtClean="0"/>
          </a:p>
          <a:p>
            <a:pPr>
              <a:spcBef>
                <a:spcPct val="0"/>
              </a:spcBef>
            </a:pPr>
            <a:r>
              <a:rPr lang="en-GB" smtClean="0"/>
              <a:t>IN A WORLD THAT MEASURES SUCCESS / QUALITY/  EXCELLENCE IN TERMS  OF </a:t>
            </a:r>
          </a:p>
          <a:p>
            <a:pPr>
              <a:spcBef>
                <a:spcPct val="0"/>
              </a:spcBef>
            </a:pPr>
            <a:endParaRPr lang="en-GB" smtClean="0"/>
          </a:p>
          <a:p>
            <a:pPr>
              <a:spcBef>
                <a:spcPct val="0"/>
              </a:spcBef>
            </a:pPr>
            <a:r>
              <a:rPr lang="en-GB" smtClean="0"/>
              <a:t>POWER,</a:t>
            </a:r>
          </a:p>
          <a:p>
            <a:pPr>
              <a:spcBef>
                <a:spcPct val="0"/>
              </a:spcBef>
            </a:pPr>
            <a:r>
              <a:rPr lang="en-GB" smtClean="0"/>
              <a:t>POSSESSION</a:t>
            </a:r>
          </a:p>
          <a:p>
            <a:pPr>
              <a:spcBef>
                <a:spcPct val="0"/>
              </a:spcBef>
            </a:pPr>
            <a:r>
              <a:rPr lang="en-GB" smtClean="0"/>
              <a:t>PASSION</a:t>
            </a:r>
          </a:p>
          <a:p>
            <a:pPr>
              <a:spcBef>
                <a:spcPct val="0"/>
              </a:spcBef>
            </a:pPr>
            <a:r>
              <a:rPr lang="en-GB" smtClean="0"/>
              <a:t>SELF</a:t>
            </a:r>
          </a:p>
          <a:p>
            <a:pPr>
              <a:spcBef>
                <a:spcPct val="0"/>
              </a:spcBef>
            </a:pPr>
            <a:endParaRPr lang="en-GB" smtClean="0"/>
          </a:p>
          <a:p>
            <a:pPr>
              <a:spcBef>
                <a:spcPct val="0"/>
              </a:spcBef>
            </a:pPr>
            <a:r>
              <a:rPr lang="en-GB" smtClean="0"/>
              <a:t>WE MEASURE QULAITY AND EXCELLENCE IN TERMS OF PROVIDING OUR YOUNG PEOPLE WITH</a:t>
            </a:r>
          </a:p>
          <a:p>
            <a:pPr>
              <a:spcBef>
                <a:spcPct val="0"/>
              </a:spcBef>
            </a:pPr>
            <a:endParaRPr lang="en-GB" smtClean="0"/>
          </a:p>
          <a:p>
            <a:pPr>
              <a:spcBef>
                <a:spcPct val="0"/>
              </a:spcBef>
            </a:pPr>
            <a:r>
              <a:rPr lang="en-GB" smtClean="0"/>
              <a:t>‘REASONS FOR LIVING AND HOPING'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z="1600" smtClean="0"/>
          </a:p>
          <a:p>
            <a:pPr>
              <a:spcBef>
                <a:spcPct val="0"/>
              </a:spcBef>
            </a:pPr>
            <a:r>
              <a:rPr lang="en-GB" sz="1600" smtClean="0"/>
              <a:t>The therasus defines ‘VISION’ as a sight for sore eyes and in our present educational climate that rings true for me…who knows tomorrow ( or even what they said over half –term, that teachers are now responsible for !</a:t>
            </a:r>
          </a:p>
          <a:p>
            <a:pPr>
              <a:spcBef>
                <a:spcPct val="0"/>
              </a:spcBef>
            </a:pPr>
            <a:endParaRPr lang="en-GB" sz="1600" smtClean="0"/>
          </a:p>
          <a:p>
            <a:pPr>
              <a:spcBef>
                <a:spcPct val="0"/>
              </a:spcBef>
            </a:pPr>
            <a:r>
              <a:rPr lang="en-GB" sz="1600" smtClean="0"/>
              <a:t>Our world too  - with so much sadness and war and injustice – can cause us to have sore eyes…eyes that need to see in a different way, through a different lens…</a:t>
            </a:r>
          </a:p>
          <a:p>
            <a:pPr>
              <a:spcBef>
                <a:spcPct val="0"/>
              </a:spcBef>
            </a:pPr>
            <a:endParaRPr lang="en-GB" smtClean="0"/>
          </a:p>
          <a:p>
            <a:pPr>
              <a:spcBef>
                <a:spcPct val="0"/>
              </a:spcBef>
            </a:pPr>
            <a:endParaRPr lang="en-GB" smtClean="0"/>
          </a:p>
          <a:p>
            <a:pPr>
              <a:spcBef>
                <a:spcPct val="0"/>
              </a:spcBef>
            </a:pPr>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5"/>
          <p:cNvPicPr>
            <a:picLocks noChangeAspect="1"/>
          </p:cNvPicPr>
          <p:nvPr userDrawn="1"/>
        </p:nvPicPr>
        <p:blipFill>
          <a:blip r:embed="rId2"/>
          <a:srcRect/>
          <a:stretch>
            <a:fillRect/>
          </a:stretch>
        </p:blipFill>
        <p:spPr bwMode="auto">
          <a:xfrm>
            <a:off x="42863" y="0"/>
            <a:ext cx="9101137" cy="6880225"/>
          </a:xfrm>
          <a:prstGeom prst="rect">
            <a:avLst/>
          </a:prstGeom>
          <a:noFill/>
          <a:ln w="9525">
            <a:noFill/>
            <a:miter lim="800000"/>
            <a:headEnd/>
            <a:tailEnd/>
          </a:ln>
        </p:spPr>
      </p:pic>
      <p:pic>
        <p:nvPicPr>
          <p:cNvPr id="6" name="Picture 6"/>
          <p:cNvPicPr>
            <a:picLocks noChangeAspect="1"/>
          </p:cNvPicPr>
          <p:nvPr userDrawn="1"/>
        </p:nvPicPr>
        <p:blipFill>
          <a:blip r:embed="rId3"/>
          <a:srcRect/>
          <a:stretch>
            <a:fillRect/>
          </a:stretch>
        </p:blipFill>
        <p:spPr bwMode="auto">
          <a:xfrm>
            <a:off x="0" y="1588"/>
            <a:ext cx="3721100" cy="6858000"/>
          </a:xfrm>
          <a:prstGeom prst="rect">
            <a:avLst/>
          </a:prstGeom>
          <a:noFill/>
          <a:ln w="9525">
            <a:noFill/>
            <a:miter lim="800000"/>
            <a:headEnd/>
            <a:tailEnd/>
          </a:ln>
        </p:spPr>
      </p:pic>
      <p:sp>
        <p:nvSpPr>
          <p:cNvPr id="2" name="Title 1"/>
          <p:cNvSpPr>
            <a:spLocks noGrp="1"/>
          </p:cNvSpPr>
          <p:nvPr>
            <p:ph type="ctrTitle"/>
          </p:nvPr>
        </p:nvSpPr>
        <p:spPr>
          <a:xfrm>
            <a:off x="2590800" y="2286000"/>
            <a:ext cx="6180224" cy="1470025"/>
          </a:xfrm>
        </p:spPr>
        <p:txBody>
          <a:bodyPr anchor="t"/>
          <a:lstStyle>
            <a:lvl1pPr algn="r">
              <a:defRPr b="1" cap="small" baseline="0">
                <a:solidFill>
                  <a:srgbClr val="0033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Picture Placeholder 9"/>
          <p:cNvSpPr>
            <a:spLocks noGrp="1"/>
          </p:cNvSpPr>
          <p:nvPr>
            <p:ph type="pic" sz="quarter" idx="13"/>
          </p:nvPr>
        </p:nvSpPr>
        <p:spPr>
          <a:xfrm>
            <a:off x="6858000" y="5105400"/>
            <a:ext cx="1828800" cy="990600"/>
          </a:xfrm>
        </p:spPr>
        <p:txBody>
          <a:bodyPr rtlCol="0">
            <a:normAutofit/>
          </a:bodyPr>
          <a:lstStyle>
            <a:lvl1pPr marL="0" indent="0" algn="ctr">
              <a:buNone/>
              <a:defRPr sz="2000" baseline="0"/>
            </a:lvl1pPr>
          </a:lstStyle>
          <a:p>
            <a:pPr lvl="0"/>
            <a:r>
              <a:rPr lang="en-US" noProof="0" dirty="0" smtClean="0"/>
              <a:t>Click icon to add picture</a:t>
            </a:r>
            <a:endParaRPr lang="en-US" noProof="0"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1A14FD0-C6F5-4F3C-89E2-0A11DD40711F}" type="datetime1">
              <a:rPr lang="en-US"/>
              <a:pPr>
                <a:defRPr/>
              </a:pPr>
              <a:t>3/4/2017</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GOVERNING BODY IN-SERVICE</a:t>
            </a:r>
          </a:p>
        </p:txBody>
      </p:sp>
      <p:sp>
        <p:nvSpPr>
          <p:cNvPr id="5" name="Slide Number Placeholder 5"/>
          <p:cNvSpPr>
            <a:spLocks noGrp="1"/>
          </p:cNvSpPr>
          <p:nvPr>
            <p:ph type="sldNum" sz="quarter" idx="12"/>
          </p:nvPr>
        </p:nvSpPr>
        <p:spPr/>
        <p:txBody>
          <a:bodyPr/>
          <a:lstStyle>
            <a:lvl1pPr>
              <a:defRPr/>
            </a:lvl1pPr>
          </a:lstStyle>
          <a:p>
            <a:pPr>
              <a:defRPr/>
            </a:pPr>
            <a:fld id="{9C8A6E51-3B20-4B98-A3AE-C783A7A9FEE3}" type="slidenum">
              <a:rPr lang="en-US"/>
              <a:pPr>
                <a:defRPr/>
              </a:pPr>
              <a:t>‹#›</a:t>
            </a:fld>
            <a:endParaRPr lang="en-US" dirty="0"/>
          </a:p>
        </p:txBody>
      </p:sp>
    </p:spTree>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877CD69-FB2F-4A28-B8DB-514597E367EA}" type="datetime1">
              <a:rPr lang="en-US"/>
              <a:pPr>
                <a:defRPr/>
              </a:pPr>
              <a:t>3/4/2017</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a:t>GOVERNING BODY IN-SERVICE</a:t>
            </a:r>
          </a:p>
        </p:txBody>
      </p:sp>
      <p:sp>
        <p:nvSpPr>
          <p:cNvPr id="4" name="Slide Number Placeholder 5"/>
          <p:cNvSpPr>
            <a:spLocks noGrp="1"/>
          </p:cNvSpPr>
          <p:nvPr>
            <p:ph type="sldNum" sz="quarter" idx="12"/>
          </p:nvPr>
        </p:nvSpPr>
        <p:spPr/>
        <p:txBody>
          <a:bodyPr/>
          <a:lstStyle>
            <a:lvl1pPr>
              <a:defRPr/>
            </a:lvl1pPr>
          </a:lstStyle>
          <a:p>
            <a:pPr>
              <a:defRPr/>
            </a:pPr>
            <a:fld id="{0A6E5225-B76F-43B1-A393-7B7C9AC8EC1F}" type="slidenum">
              <a:rPr lang="en-US"/>
              <a:pPr>
                <a:defRPr/>
              </a:pPr>
              <a:t>‹#›</a:t>
            </a:fld>
            <a:endParaRPr lang="en-US" dirty="0"/>
          </a:p>
        </p:txBody>
      </p:sp>
    </p:spTree>
  </p:cSld>
  <p:clrMapOvr>
    <a:masterClrMapping/>
  </p:clrMapOvr>
  <p:transitio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ackground Onl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a:fillRect/>
          </a:stretch>
        </p:blipFill>
        <p:spPr bwMode="auto">
          <a:xfrm>
            <a:off x="42863" y="0"/>
            <a:ext cx="9101137" cy="6880225"/>
          </a:xfrm>
          <a:prstGeom prst="rect">
            <a:avLst/>
          </a:prstGeom>
          <a:noFill/>
          <a:ln w="9525">
            <a:noFill/>
            <a:miter lim="800000"/>
            <a:headEnd/>
            <a:tailEnd/>
          </a:ln>
        </p:spPr>
      </p:pic>
      <p:sp>
        <p:nvSpPr>
          <p:cNvPr id="3" name="Date Placeholder 3"/>
          <p:cNvSpPr>
            <a:spLocks noGrp="1"/>
          </p:cNvSpPr>
          <p:nvPr>
            <p:ph type="dt" sz="half" idx="10"/>
          </p:nvPr>
        </p:nvSpPr>
        <p:spPr/>
        <p:txBody>
          <a:bodyPr/>
          <a:lstStyle>
            <a:lvl1pPr>
              <a:defRPr/>
            </a:lvl1pPr>
          </a:lstStyle>
          <a:p>
            <a:pPr>
              <a:defRPr/>
            </a:pPr>
            <a:fld id="{1E70DB61-0470-43F6-9086-A88FFA093187}" type="datetime1">
              <a:rPr lang="en-US"/>
              <a:pPr>
                <a:defRPr/>
              </a:pPr>
              <a:t>3/4/2017</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GOVERNING BODY IN-SERVICE</a:t>
            </a:r>
          </a:p>
        </p:txBody>
      </p:sp>
      <p:sp>
        <p:nvSpPr>
          <p:cNvPr id="5" name="Slide Number Placeholder 5"/>
          <p:cNvSpPr>
            <a:spLocks noGrp="1"/>
          </p:cNvSpPr>
          <p:nvPr>
            <p:ph type="sldNum" sz="quarter" idx="12"/>
          </p:nvPr>
        </p:nvSpPr>
        <p:spPr/>
        <p:txBody>
          <a:bodyPr/>
          <a:lstStyle>
            <a:lvl1pPr>
              <a:defRPr/>
            </a:lvl1pPr>
          </a:lstStyle>
          <a:p>
            <a:pPr>
              <a:defRPr/>
            </a:pPr>
            <a:fld id="{1624F263-2F1B-4DD5-9CE3-A456F9B6150D}" type="slidenum">
              <a:rPr lang="en-US"/>
              <a:pPr>
                <a:defRPr/>
              </a:pPr>
              <a:t>‹#›</a:t>
            </a:fld>
            <a:endParaRPr lang="en-US" dirty="0"/>
          </a:p>
        </p:txBody>
      </p:sp>
    </p:spTree>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696200" cy="11430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762000" y="1905000"/>
            <a:ext cx="7696200" cy="4038600"/>
          </a:xfrm>
        </p:spPr>
        <p:txBody>
          <a:bodyPr rtlCol="0">
            <a:normAutofit/>
          </a:bodyPr>
          <a:lstStyle/>
          <a:p>
            <a:pPr lvl="0"/>
            <a:endParaRPr lang="en-GB" noProof="0" dirty="0"/>
          </a:p>
        </p:txBody>
      </p:sp>
      <p:sp>
        <p:nvSpPr>
          <p:cNvPr id="4" name="Rectangle 4"/>
          <p:cNvSpPr>
            <a:spLocks noGrp="1" noChangeArrowheads="1"/>
          </p:cNvSpPr>
          <p:nvPr>
            <p:ph type="dt" sz="half" idx="10"/>
          </p:nvPr>
        </p:nvSpPr>
        <p:spPr/>
        <p:txBody>
          <a:bodyPr/>
          <a:lstStyle>
            <a:lvl1pPr>
              <a:defRPr smtClean="0"/>
            </a:lvl1pPr>
          </a:lstStyle>
          <a:p>
            <a:pPr>
              <a:defRPr/>
            </a:pPr>
            <a:fld id="{F5A3F225-8C4D-4402-8E26-E2FD60653810}" type="datetime1">
              <a:rPr lang="en-US"/>
              <a:pPr>
                <a:defRPr/>
              </a:pPr>
              <a:t>3/4/2017</a:t>
            </a:fld>
            <a:endParaRPr lang="en-US" dirty="0"/>
          </a:p>
        </p:txBody>
      </p:sp>
      <p:sp>
        <p:nvSpPr>
          <p:cNvPr id="5" name="Rectangle 5"/>
          <p:cNvSpPr>
            <a:spLocks noGrp="1" noChangeArrowheads="1"/>
          </p:cNvSpPr>
          <p:nvPr>
            <p:ph type="ftr" sz="quarter" idx="11"/>
          </p:nvPr>
        </p:nvSpPr>
        <p:spPr/>
        <p:txBody>
          <a:bodyPr/>
          <a:lstStyle>
            <a:lvl1pPr>
              <a:defRPr dirty="0" smtClean="0"/>
            </a:lvl1pPr>
          </a:lstStyle>
          <a:p>
            <a:pPr>
              <a:defRPr/>
            </a:pPr>
            <a:r>
              <a:rPr lang="en-US"/>
              <a:t>GOVERNING BODY IN-SERVICE</a:t>
            </a:r>
            <a:endParaRPr lang="en-US"/>
          </a:p>
        </p:txBody>
      </p:sp>
      <p:sp>
        <p:nvSpPr>
          <p:cNvPr id="6" name="Rectangle 6"/>
          <p:cNvSpPr>
            <a:spLocks noGrp="1" noChangeArrowheads="1"/>
          </p:cNvSpPr>
          <p:nvPr>
            <p:ph type="sldNum" sz="quarter" idx="12"/>
          </p:nvPr>
        </p:nvSpPr>
        <p:spPr/>
        <p:txBody>
          <a:bodyPr/>
          <a:lstStyle>
            <a:lvl1pPr>
              <a:defRPr/>
            </a:lvl1pPr>
          </a:lstStyle>
          <a:p>
            <a:pPr>
              <a:defRPr/>
            </a:pPr>
            <a:fld id="{7AA3DBB9-992D-4449-82BF-85DA50959147}"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42863" y="0"/>
            <a:ext cx="9101137" cy="6880225"/>
          </a:xfrm>
          <a:prstGeom prst="rect">
            <a:avLst/>
          </a:prstGeom>
          <a:noFill/>
          <a:ln w="9525">
            <a:noFill/>
            <a:miter lim="800000"/>
            <a:headEnd/>
            <a:tailEnd/>
          </a:ln>
        </p:spPr>
      </p:pic>
      <p:pic>
        <p:nvPicPr>
          <p:cNvPr id="5" name="Picture 7"/>
          <p:cNvPicPr>
            <a:picLocks noChangeAspect="1"/>
          </p:cNvPicPr>
          <p:nvPr userDrawn="1"/>
        </p:nvPicPr>
        <p:blipFill>
          <a:blip r:embed="rId3"/>
          <a:srcRect/>
          <a:stretch>
            <a:fillRect/>
          </a:stretch>
        </p:blipFill>
        <p:spPr bwMode="auto">
          <a:xfrm>
            <a:off x="-15875" y="0"/>
            <a:ext cx="9172575" cy="2819400"/>
          </a:xfrm>
          <a:prstGeom prst="rect">
            <a:avLst/>
          </a:prstGeom>
          <a:noFill/>
          <a:ln w="9525">
            <a:noFill/>
            <a:miter lim="800000"/>
            <a:headEnd/>
            <a:tailEnd/>
          </a:ln>
        </p:spPr>
      </p:pic>
      <p:sp>
        <p:nvSpPr>
          <p:cNvPr id="2" name="Title 1"/>
          <p:cNvSpPr>
            <a:spLocks noGrp="1"/>
          </p:cNvSpPr>
          <p:nvPr>
            <p:ph type="title"/>
          </p:nvPr>
        </p:nvSpPr>
        <p:spPr>
          <a:xfrm>
            <a:off x="4572000" y="3048000"/>
            <a:ext cx="4343400" cy="1362075"/>
          </a:xfrm>
        </p:spPr>
        <p:txBody>
          <a:bodyPr anchor="b"/>
          <a:lstStyle>
            <a:lvl1pPr algn="l">
              <a:defRPr sz="4000" b="1" cap="small" baseline="0">
                <a:solidFill>
                  <a:srgbClr val="003300"/>
                </a:solidFill>
              </a:defRPr>
            </a:lvl1pPr>
          </a:lstStyle>
          <a:p>
            <a:r>
              <a:rPr lang="en-US" dirty="0" smtClean="0"/>
              <a:t>Click to edit Master title style</a:t>
            </a:r>
            <a:endParaRPr lang="en-US" dirty="0"/>
          </a:p>
        </p:txBody>
      </p:sp>
      <p:sp>
        <p:nvSpPr>
          <p:cNvPr id="10" name="Picture Placeholder 9"/>
          <p:cNvSpPr>
            <a:spLocks noGrp="1"/>
          </p:cNvSpPr>
          <p:nvPr>
            <p:ph type="pic" sz="quarter" idx="13"/>
          </p:nvPr>
        </p:nvSpPr>
        <p:spPr>
          <a:xfrm>
            <a:off x="6781800" y="5334000"/>
            <a:ext cx="2133600" cy="990600"/>
          </a:xfrm>
        </p:spPr>
        <p:txBody>
          <a:bodyPr rtlCol="0">
            <a:normAutofit/>
          </a:bodyPr>
          <a:lstStyle>
            <a:lvl1pPr marL="0" indent="0" algn="ctr">
              <a:buNone/>
              <a:defRPr sz="1800"/>
            </a:lvl1pPr>
          </a:lstStyle>
          <a:p>
            <a:pPr lvl="0"/>
            <a:r>
              <a:rPr lang="en-US" noProof="0" dirty="0" smtClean="0"/>
              <a:t>Click icon to add picture</a:t>
            </a:r>
            <a:endParaRPr lang="en-US" noProof="0" dirty="0"/>
          </a:p>
        </p:txBody>
      </p:sp>
      <p:sp>
        <p:nvSpPr>
          <p:cNvPr id="6" name="Date Placeholder 3"/>
          <p:cNvSpPr>
            <a:spLocks noGrp="1"/>
          </p:cNvSpPr>
          <p:nvPr>
            <p:ph type="dt" sz="half" idx="14"/>
          </p:nvPr>
        </p:nvSpPr>
        <p:spPr/>
        <p:txBody>
          <a:bodyPr/>
          <a:lstStyle>
            <a:lvl1pPr>
              <a:defRPr/>
            </a:lvl1pPr>
          </a:lstStyle>
          <a:p>
            <a:pPr>
              <a:defRPr/>
            </a:pPr>
            <a:fld id="{3F9CE863-931B-4D96-8968-27AA9B12A5ED}" type="datetime1">
              <a:rPr lang="en-US"/>
              <a:pPr>
                <a:defRPr/>
              </a:pPr>
              <a:t>3/4/2017</a:t>
            </a:fld>
            <a:endParaRPr lang="en-US" dirty="0"/>
          </a:p>
        </p:txBody>
      </p:sp>
      <p:sp>
        <p:nvSpPr>
          <p:cNvPr id="7" name="Footer Placeholder 4"/>
          <p:cNvSpPr>
            <a:spLocks noGrp="1"/>
          </p:cNvSpPr>
          <p:nvPr>
            <p:ph type="ftr" sz="quarter" idx="15"/>
          </p:nvPr>
        </p:nvSpPr>
        <p:spPr/>
        <p:txBody>
          <a:bodyPr/>
          <a:lstStyle>
            <a:lvl1pPr>
              <a:defRPr/>
            </a:lvl1pPr>
          </a:lstStyle>
          <a:p>
            <a:pPr>
              <a:defRPr/>
            </a:pPr>
            <a:r>
              <a:rPr lang="en-US"/>
              <a:t>GOVERNING BODY IN-SERVICE</a:t>
            </a:r>
          </a:p>
        </p:txBody>
      </p:sp>
      <p:sp>
        <p:nvSpPr>
          <p:cNvPr id="8" name="Slide Number Placeholder 5"/>
          <p:cNvSpPr>
            <a:spLocks noGrp="1"/>
          </p:cNvSpPr>
          <p:nvPr>
            <p:ph type="sldNum" sz="quarter" idx="16"/>
          </p:nvPr>
        </p:nvSpPr>
        <p:spPr/>
        <p:txBody>
          <a:bodyPr/>
          <a:lstStyle>
            <a:lvl1pPr>
              <a:defRPr/>
            </a:lvl1pPr>
          </a:lstStyle>
          <a:p>
            <a:pPr>
              <a:defRPr/>
            </a:pPr>
            <a:fld id="{292846B1-C283-4FD9-9C63-91F85F966911}" type="slidenum">
              <a:rPr lang="en-US"/>
              <a:pPr>
                <a:defRPr/>
              </a:pPr>
              <a:t>‹#›</a:t>
            </a:fld>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269632"/>
            <a:ext cx="8077200" cy="1143000"/>
          </a:xfrm>
        </p:spPr>
        <p:txBody>
          <a:bodyPr/>
          <a:lstStyle>
            <a:lvl1pPr algn="l">
              <a:defRPr lang="en-US" dirty="0"/>
            </a:lvl1pPr>
          </a:lstStyle>
          <a:p>
            <a:r>
              <a:rPr lang="en-US" dirty="0"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A29BAC2-47DF-4D99-ADBA-0A031F38A31D}" type="datetime1">
              <a:rPr lang="en-US"/>
              <a:pPr>
                <a:defRPr/>
              </a:pPr>
              <a:t>3/4/2017</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GOVERNING BODY IN-SERVICE</a:t>
            </a:r>
          </a:p>
        </p:txBody>
      </p:sp>
      <p:sp>
        <p:nvSpPr>
          <p:cNvPr id="6" name="Slide Number Placeholder 5"/>
          <p:cNvSpPr>
            <a:spLocks noGrp="1"/>
          </p:cNvSpPr>
          <p:nvPr>
            <p:ph type="sldNum" sz="quarter" idx="12"/>
          </p:nvPr>
        </p:nvSpPr>
        <p:spPr/>
        <p:txBody>
          <a:bodyPr/>
          <a:lstStyle>
            <a:lvl1pPr>
              <a:defRPr/>
            </a:lvl1pPr>
          </a:lstStyle>
          <a:p>
            <a:pPr>
              <a:defRPr/>
            </a:pPr>
            <a:fld id="{979DB9F2-7A67-4D0C-AC55-39740CE194C3}" type="slidenum">
              <a:rPr lang="en-US"/>
              <a:pPr>
                <a:defRPr/>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E262C52-6005-4297-AAFF-6CA4127D0BCE}" type="datetime1">
              <a:rPr lang="en-US"/>
              <a:pPr>
                <a:defRPr/>
              </a:pPr>
              <a:t>3/4/2017</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GOVERNING BODY IN-SERVICE</a:t>
            </a:r>
          </a:p>
        </p:txBody>
      </p:sp>
      <p:sp>
        <p:nvSpPr>
          <p:cNvPr id="7" name="Slide Number Placeholder 5"/>
          <p:cNvSpPr>
            <a:spLocks noGrp="1"/>
          </p:cNvSpPr>
          <p:nvPr>
            <p:ph type="sldNum" sz="quarter" idx="12"/>
          </p:nvPr>
        </p:nvSpPr>
        <p:spPr/>
        <p:txBody>
          <a:bodyPr/>
          <a:lstStyle>
            <a:lvl1pPr>
              <a:defRPr/>
            </a:lvl1pPr>
          </a:lstStyle>
          <a:p>
            <a:pPr>
              <a:defRPr/>
            </a:pPr>
            <a:fld id="{CF8B42D8-634C-43BF-9B68-7D15C889E92F}" type="slidenum">
              <a:rPr lang="en-US"/>
              <a:pPr>
                <a:defRPr/>
              </a:pPr>
              <a:t>‹#›</a:t>
            </a:fld>
            <a:endParaRPr lang="en-US" dirty="0"/>
          </a:p>
        </p:txBody>
      </p:sp>
    </p:spTree>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C4E3901-7669-4A26-8CA9-7695E5D78516}" type="datetime1">
              <a:rPr lang="en-US"/>
              <a:pPr>
                <a:defRPr/>
              </a:pPr>
              <a:t>3/4/2017</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GOVERNING BODY IN-SERVICE</a:t>
            </a:r>
          </a:p>
        </p:txBody>
      </p:sp>
      <p:sp>
        <p:nvSpPr>
          <p:cNvPr id="9" name="Slide Number Placeholder 5"/>
          <p:cNvSpPr>
            <a:spLocks noGrp="1"/>
          </p:cNvSpPr>
          <p:nvPr>
            <p:ph type="sldNum" sz="quarter" idx="12"/>
          </p:nvPr>
        </p:nvSpPr>
        <p:spPr/>
        <p:txBody>
          <a:bodyPr/>
          <a:lstStyle>
            <a:lvl1pPr>
              <a:defRPr/>
            </a:lvl1pPr>
          </a:lstStyle>
          <a:p>
            <a:pPr>
              <a:defRPr/>
            </a:pPr>
            <a:fld id="{77AA29F1-CDF9-4CD0-A19B-7FF32309DC42}" type="slidenum">
              <a:rPr lang="en-US"/>
              <a:pPr>
                <a:defRPr/>
              </a:pPr>
              <a:t>‹#›</a:t>
            </a:fld>
            <a:endParaRPr lang="en-US" dirty="0"/>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26A79FA-21FD-4430-8AA6-F4BF670860E9}" type="datetime1">
              <a:rPr lang="en-US"/>
              <a:pPr>
                <a:defRPr/>
              </a:pPr>
              <a:t>3/4/2017</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GOVERNING BODY IN-SERVICE</a:t>
            </a:r>
          </a:p>
        </p:txBody>
      </p:sp>
      <p:sp>
        <p:nvSpPr>
          <p:cNvPr id="7" name="Slide Number Placeholder 5"/>
          <p:cNvSpPr>
            <a:spLocks noGrp="1"/>
          </p:cNvSpPr>
          <p:nvPr>
            <p:ph type="sldNum" sz="quarter" idx="12"/>
          </p:nvPr>
        </p:nvSpPr>
        <p:spPr/>
        <p:txBody>
          <a:bodyPr/>
          <a:lstStyle>
            <a:lvl1pPr>
              <a:defRPr/>
            </a:lvl1pPr>
          </a:lstStyle>
          <a:p>
            <a:pPr>
              <a:defRPr/>
            </a:pPr>
            <a:fld id="{8F05E433-49AD-4245-B23E-2B65970C5AFF}" type="slidenum">
              <a:rPr lang="en-US"/>
              <a:pPr>
                <a:defRPr/>
              </a:pPr>
              <a:t>‹#›</a:t>
            </a:fld>
            <a:endParaRPr lang="en-US" dirty="0"/>
          </a:p>
        </p:txBody>
      </p:sp>
    </p:spTree>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70A0E36-B3D9-4FDB-8FDD-BF10C867C936}" type="datetime1">
              <a:rPr lang="en-US"/>
              <a:pPr>
                <a:defRPr/>
              </a:pPr>
              <a:t>3/4/2017</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GOVERNING BODY IN-SERVICE</a:t>
            </a:r>
          </a:p>
        </p:txBody>
      </p:sp>
      <p:sp>
        <p:nvSpPr>
          <p:cNvPr id="7" name="Slide Number Placeholder 5"/>
          <p:cNvSpPr>
            <a:spLocks noGrp="1"/>
          </p:cNvSpPr>
          <p:nvPr>
            <p:ph type="sldNum" sz="quarter" idx="12"/>
          </p:nvPr>
        </p:nvSpPr>
        <p:spPr/>
        <p:txBody>
          <a:bodyPr/>
          <a:lstStyle>
            <a:lvl1pPr>
              <a:defRPr/>
            </a:lvl1pPr>
          </a:lstStyle>
          <a:p>
            <a:pPr>
              <a:defRPr/>
            </a:pPr>
            <a:fld id="{923EFD99-453B-4851-8CEB-FBA70671AD72}" type="slidenum">
              <a:rPr lang="en-US"/>
              <a:pPr>
                <a:defRPr/>
              </a:pPr>
              <a:t>‹#›</a:t>
            </a:fld>
            <a:endParaRPr lang="en-US" dirty="0"/>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A99E831-1A86-4DC9-B807-B009B8A107F1}" type="datetime1">
              <a:rPr lang="en-US"/>
              <a:pPr>
                <a:defRPr/>
              </a:pPr>
              <a:t>3/4/2017</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GOVERNING BODY IN-SERVICE</a:t>
            </a:r>
          </a:p>
        </p:txBody>
      </p:sp>
      <p:sp>
        <p:nvSpPr>
          <p:cNvPr id="6" name="Slide Number Placeholder 5"/>
          <p:cNvSpPr>
            <a:spLocks noGrp="1"/>
          </p:cNvSpPr>
          <p:nvPr>
            <p:ph type="sldNum" sz="quarter" idx="12"/>
          </p:nvPr>
        </p:nvSpPr>
        <p:spPr/>
        <p:txBody>
          <a:bodyPr/>
          <a:lstStyle>
            <a:lvl1pPr>
              <a:defRPr/>
            </a:lvl1pPr>
          </a:lstStyle>
          <a:p>
            <a:pPr>
              <a:defRPr/>
            </a:pPr>
            <a:fld id="{A9CAC572-623B-4B30-8052-4B85CD1AAD2E}" type="slidenum">
              <a:rPr lang="en-US"/>
              <a:pPr>
                <a:defRPr/>
              </a:pPr>
              <a:t>‹#›</a:t>
            </a:fld>
            <a:endParaRPr lang="en-US" dirty="0"/>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46C1796-0E20-4263-ADF0-EA8B617CBD72}" type="datetime1">
              <a:rPr lang="en-US"/>
              <a:pPr>
                <a:defRPr/>
              </a:pPr>
              <a:t>3/4/2017</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GOVERNING BODY IN-SERVICE</a:t>
            </a:r>
          </a:p>
        </p:txBody>
      </p:sp>
      <p:sp>
        <p:nvSpPr>
          <p:cNvPr id="6" name="Slide Number Placeholder 5"/>
          <p:cNvSpPr>
            <a:spLocks noGrp="1"/>
          </p:cNvSpPr>
          <p:nvPr>
            <p:ph type="sldNum" sz="quarter" idx="12"/>
          </p:nvPr>
        </p:nvSpPr>
        <p:spPr/>
        <p:txBody>
          <a:bodyPr/>
          <a:lstStyle>
            <a:lvl1pPr>
              <a:defRPr/>
            </a:lvl1pPr>
          </a:lstStyle>
          <a:p>
            <a:pPr>
              <a:defRPr/>
            </a:pPr>
            <a:fld id="{87D5EAC7-EE81-42F0-94C9-7A26EEFC7A4A}" type="slidenum">
              <a:rPr lang="en-US"/>
              <a:pPr>
                <a:defRPr/>
              </a:pPr>
              <a:t>‹#›</a:t>
            </a:fld>
            <a:endParaRPr lang="en-US" dirty="0"/>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794" name="Picture 6"/>
          <p:cNvPicPr>
            <a:picLocks noChangeAspect="1"/>
          </p:cNvPicPr>
          <p:nvPr/>
        </p:nvPicPr>
        <p:blipFill>
          <a:blip r:embed="rId15"/>
          <a:srcRect/>
          <a:stretch>
            <a:fillRect/>
          </a:stretch>
        </p:blipFill>
        <p:spPr bwMode="auto">
          <a:xfrm>
            <a:off x="42863" y="0"/>
            <a:ext cx="9101137" cy="6880225"/>
          </a:xfrm>
          <a:prstGeom prst="rect">
            <a:avLst/>
          </a:prstGeom>
          <a:noFill/>
          <a:ln w="9525">
            <a:noFill/>
            <a:miter lim="800000"/>
            <a:headEnd/>
            <a:tailEnd/>
          </a:ln>
        </p:spPr>
      </p:pic>
      <p:sp>
        <p:nvSpPr>
          <p:cNvPr id="33795" name="Title Placeholder 1"/>
          <p:cNvSpPr>
            <a:spLocks noGrp="1"/>
          </p:cNvSpPr>
          <p:nvPr>
            <p:ph type="title"/>
          </p:nvPr>
        </p:nvSpPr>
        <p:spPr bwMode="auto">
          <a:xfrm>
            <a:off x="762000" y="274638"/>
            <a:ext cx="8077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3796" name="Text Placeholder 2"/>
          <p:cNvSpPr>
            <a:spLocks noGrp="1"/>
          </p:cNvSpPr>
          <p:nvPr>
            <p:ph type="body" idx="1"/>
          </p:nvPr>
        </p:nvSpPr>
        <p:spPr bwMode="auto">
          <a:xfrm>
            <a:off x="762000" y="1600200"/>
            <a:ext cx="8077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7620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D943EE5A-B079-4400-AC99-19B6C061FDE8}" type="datetime1">
              <a:rPr lang="en-US"/>
              <a:pPr>
                <a:defRPr/>
              </a:pPr>
              <a:t>3/4/2017</a:t>
            </a:fld>
            <a:endParaRPr lang="en-US" dirty="0"/>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cs typeface="+mn-cs"/>
              </a:defRPr>
            </a:lvl1pPr>
          </a:lstStyle>
          <a:p>
            <a:pPr>
              <a:defRPr/>
            </a:pPr>
            <a:r>
              <a:rPr lang="en-US"/>
              <a:t>GOVERNING BODY IN-SERVICE</a:t>
            </a:r>
            <a:endParaRPr lang="en-US"/>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8C152287-726E-4115-84DE-14F780C7FBD2}" type="slidenum">
              <a:rPr lang="en-US"/>
              <a:pPr>
                <a:defRPr/>
              </a:pPr>
              <a:t>‹#›</a:t>
            </a:fld>
            <a:endParaRPr lang="en-US" dirty="0"/>
          </a:p>
        </p:txBody>
      </p:sp>
      <p:pic>
        <p:nvPicPr>
          <p:cNvPr id="33800" name="Picture 7"/>
          <p:cNvPicPr>
            <a:picLocks noChangeAspect="1"/>
          </p:cNvPicPr>
          <p:nvPr/>
        </p:nvPicPr>
        <p:blipFill>
          <a:blip r:embed="rId16"/>
          <a:srcRect/>
          <a:stretch>
            <a:fillRect/>
          </a:stretch>
        </p:blipFill>
        <p:spPr bwMode="auto">
          <a:xfrm>
            <a:off x="-152400" y="-109538"/>
            <a:ext cx="819150" cy="7083426"/>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1" r:id="rId4"/>
    <p:sldLayoutId id="2147483660" r:id="rId5"/>
    <p:sldLayoutId id="2147483659" r:id="rId6"/>
    <p:sldLayoutId id="2147483658" r:id="rId7"/>
    <p:sldLayoutId id="2147483657" r:id="rId8"/>
    <p:sldLayoutId id="2147483656" r:id="rId9"/>
    <p:sldLayoutId id="2147483655" r:id="rId10"/>
    <p:sldLayoutId id="2147483654" r:id="rId11"/>
    <p:sldLayoutId id="2147483665" r:id="rId12"/>
    <p:sldLayoutId id="2147483666" r:id="rId13"/>
  </p:sldLayoutIdLst>
  <p:transition spd="slow">
    <p:wipe dir="d"/>
  </p:transition>
  <p:timing>
    <p:tnLst>
      <p:par>
        <p:cTn id="1" dur="indefinite" restart="never" nodeType="tmRoot"/>
      </p:par>
    </p:tnLst>
  </p:timing>
  <p:hf sldNum="0" hdr="0" ftr="0" dt="0"/>
  <p:txStyles>
    <p:titleStyle>
      <a:lvl1pPr algn="l" rtl="0" fontAlgn="base">
        <a:spcBef>
          <a:spcPct val="0"/>
        </a:spcBef>
        <a:spcAft>
          <a:spcPct val="0"/>
        </a:spcAft>
        <a:defRPr lang="en-US" sz="4400" kern="1200" dirty="0">
          <a:solidFill>
            <a:schemeClr val="tx1"/>
          </a:solidFill>
          <a:latin typeface="+mj-lt"/>
          <a:ea typeface="+mj-ea"/>
          <a:cs typeface="+mj-cs"/>
        </a:defRPr>
      </a:lvl1pPr>
      <a:lvl2pPr algn="l" rtl="0" fontAlgn="base">
        <a:spcBef>
          <a:spcPct val="0"/>
        </a:spcBef>
        <a:spcAft>
          <a:spcPct val="0"/>
        </a:spcAft>
        <a:defRPr sz="4400">
          <a:solidFill>
            <a:schemeClr val="tx1"/>
          </a:solidFill>
          <a:latin typeface="Calibri" pitchFamily="34" charset="0"/>
        </a:defRPr>
      </a:lvl2pPr>
      <a:lvl3pPr algn="l" rtl="0" fontAlgn="base">
        <a:spcBef>
          <a:spcPct val="0"/>
        </a:spcBef>
        <a:spcAft>
          <a:spcPct val="0"/>
        </a:spcAft>
        <a:defRPr sz="4400">
          <a:solidFill>
            <a:schemeClr val="tx1"/>
          </a:solidFill>
          <a:latin typeface="Calibri" pitchFamily="34" charset="0"/>
        </a:defRPr>
      </a:lvl3pPr>
      <a:lvl4pPr algn="l" rtl="0" fontAlgn="base">
        <a:spcBef>
          <a:spcPct val="0"/>
        </a:spcBef>
        <a:spcAft>
          <a:spcPct val="0"/>
        </a:spcAft>
        <a:defRPr sz="4400">
          <a:solidFill>
            <a:schemeClr val="tx1"/>
          </a:solidFill>
          <a:latin typeface="Calibri" pitchFamily="34" charset="0"/>
        </a:defRPr>
      </a:lvl4pPr>
      <a:lvl5pPr algn="l" rtl="0" fontAlgn="base">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1"/>
          </a:solidFill>
          <a:latin typeface="Calibri" pitchFamily="34" charset="0"/>
        </a:defRPr>
      </a:lvl6pPr>
      <a:lvl7pPr marL="914400" algn="l" rtl="0" fontAlgn="base">
        <a:spcBef>
          <a:spcPct val="0"/>
        </a:spcBef>
        <a:spcAft>
          <a:spcPct val="0"/>
        </a:spcAft>
        <a:defRPr sz="4400">
          <a:solidFill>
            <a:schemeClr val="tx1"/>
          </a:solidFill>
          <a:latin typeface="Calibri" pitchFamily="34" charset="0"/>
        </a:defRPr>
      </a:lvl7pPr>
      <a:lvl8pPr marL="1371600" algn="l" rtl="0" fontAlgn="base">
        <a:spcBef>
          <a:spcPct val="0"/>
        </a:spcBef>
        <a:spcAft>
          <a:spcPct val="0"/>
        </a:spcAft>
        <a:defRPr sz="4400">
          <a:solidFill>
            <a:schemeClr val="tx1"/>
          </a:solidFill>
          <a:latin typeface="Calibri" pitchFamily="34" charset="0"/>
        </a:defRPr>
      </a:lvl8pPr>
      <a:lvl9pPr marL="1828800" algn="l"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8.gif"/><Relationship Id="rId4" Type="http://schemas.openxmlformats.org/officeDocument/2006/relationships/hyperlink" Target="http://steve.kargs.net/wp-content/uploads/2006/12/jigsaw_puzzle_four_piece.svg"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notesSlide" Target="../notesSlides/notesSlide52.xml"/><Relationship Id="rId1" Type="http://schemas.openxmlformats.org/officeDocument/2006/relationships/slideLayout" Target="../slideLayouts/slideLayout10.xml"/><Relationship Id="rId6" Type="http://schemas.openxmlformats.org/officeDocument/2006/relationships/image" Target="../media/image41.pn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7.jpeg"/><Relationship Id="rId4" Type="http://schemas.openxmlformats.org/officeDocument/2006/relationships/notesSlide" Target="../notesSlides/notesSlide7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notesSlide" Target="../notesSlides/notesSlide82.xml"/><Relationship Id="rId4"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62.jpeg"/></Relationships>
</file>

<file path=ppt/slides/_rels/slide9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66.jpeg"/><Relationship Id="rId4" Type="http://schemas.openxmlformats.org/officeDocument/2006/relationships/image" Target="../media/image65.jpeg"/></Relationships>
</file>

<file path=ppt/slides/_rels/slide9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68.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908175" y="260350"/>
            <a:ext cx="6180138" cy="1470025"/>
          </a:xfrm>
        </p:spPr>
        <p:txBody>
          <a:bodyPr rtlCol="0">
            <a:normAutofit fontScale="90000"/>
          </a:bodyPr>
          <a:lstStyle/>
          <a:p>
            <a:pPr algn="ctr" fontAlgn="auto">
              <a:spcAft>
                <a:spcPts val="0"/>
              </a:spcAft>
              <a:defRPr/>
            </a:pPr>
            <a:r>
              <a:rPr b="0" dirty="0" smtClean="0">
                <a:effectLst>
                  <a:outerShdw blurRad="38100" dist="38100" dir="2700000" algn="tl">
                    <a:srgbClr val="000000">
                      <a:alpha val="43137"/>
                    </a:srgbClr>
                  </a:outerShdw>
                </a:effectLst>
              </a:rPr>
              <a:t> </a:t>
            </a:r>
            <a:br>
              <a:rPr b="0" dirty="0" smtClean="0">
                <a:effectLst>
                  <a:outerShdw blurRad="38100" dist="38100" dir="2700000" algn="tl">
                    <a:srgbClr val="000000">
                      <a:alpha val="43137"/>
                    </a:srgbClr>
                  </a:outerShdw>
                </a:effectLst>
              </a:rPr>
            </a:br>
            <a:r>
              <a:rPr lang="en-GB" b="0" dirty="0" smtClean="0"/>
              <a:t>CATSC</a:t>
            </a:r>
            <a:br>
              <a:rPr lang="en-GB" b="0" dirty="0" smtClean="0"/>
            </a:br>
            <a:r>
              <a:rPr b="0" dirty="0" smtClean="0">
                <a:effectLst>
                  <a:outerShdw blurRad="38100" dist="38100" dir="2700000" algn="tl">
                    <a:srgbClr val="000000">
                      <a:alpha val="43137"/>
                    </a:srgbClr>
                  </a:outerShdw>
                </a:effectLst>
              </a:rPr>
              <a:t>STUDY CONFERENCE</a:t>
            </a:r>
            <a:endParaRPr b="0" dirty="0">
              <a:effectLst>
                <a:outerShdw blurRad="38100" dist="38100" dir="2700000" algn="tl">
                  <a:srgbClr val="000000">
                    <a:alpha val="43137"/>
                  </a:srgbClr>
                </a:outerShdw>
              </a:effectLst>
            </a:endParaRPr>
          </a:p>
        </p:txBody>
      </p:sp>
      <p:sp>
        <p:nvSpPr>
          <p:cNvPr id="17410" name="Subtitle 2"/>
          <p:cNvSpPr>
            <a:spLocks noGrp="1"/>
          </p:cNvSpPr>
          <p:nvPr>
            <p:ph type="subTitle" idx="1"/>
            <p:custDataLst>
              <p:tags r:id="rId3"/>
            </p:custDataLst>
          </p:nvPr>
        </p:nvSpPr>
        <p:spPr>
          <a:xfrm>
            <a:off x="0" y="2492375"/>
            <a:ext cx="8893175" cy="2592388"/>
          </a:xfrm>
        </p:spPr>
        <p:txBody>
          <a:bodyPr/>
          <a:lstStyle/>
          <a:p>
            <a:pPr algn="ctr"/>
            <a:r>
              <a:rPr lang="en-US" sz="7200" b="1" smtClean="0">
                <a:solidFill>
                  <a:srgbClr val="FF0000"/>
                </a:solidFill>
                <a:latin typeface="Chiller" pitchFamily="82" charset="0"/>
              </a:rPr>
              <a:t>   …Called to be missionaries</a:t>
            </a:r>
          </a:p>
          <a:p>
            <a:pPr algn="ctr"/>
            <a:r>
              <a:rPr lang="en-US" sz="7200" b="1" smtClean="0">
                <a:solidFill>
                  <a:srgbClr val="FF0000"/>
                </a:solidFill>
                <a:latin typeface="Chiller" pitchFamily="82" charset="0"/>
              </a:rPr>
              <a:t>           of the Gospel…</a:t>
            </a:r>
            <a:endParaRPr lang="en-US" sz="8000" b="1" smtClean="0">
              <a:solidFill>
                <a:srgbClr val="FF0000"/>
              </a:solidFill>
              <a:latin typeface="Chiller" pitchFamily="82" charset="0"/>
            </a:endParaRPr>
          </a:p>
        </p:txBody>
      </p:sp>
      <p:sp>
        <p:nvSpPr>
          <p:cNvPr id="17411" name="TextBox 3"/>
          <p:cNvSpPr txBox="1">
            <a:spLocks noChangeArrowheads="1"/>
          </p:cNvSpPr>
          <p:nvPr/>
        </p:nvSpPr>
        <p:spPr bwMode="auto">
          <a:xfrm>
            <a:off x="6516688" y="188913"/>
            <a:ext cx="2387600" cy="368300"/>
          </a:xfrm>
          <a:prstGeom prst="rect">
            <a:avLst/>
          </a:prstGeom>
          <a:noFill/>
          <a:ln w="9525">
            <a:noFill/>
            <a:miter lim="800000"/>
            <a:headEnd/>
            <a:tailEnd/>
          </a:ln>
        </p:spPr>
        <p:txBody>
          <a:bodyPr wrap="none">
            <a:spAutoFit/>
          </a:bodyPr>
          <a:lstStyle/>
          <a:p>
            <a:r>
              <a:rPr lang="en-GB">
                <a:latin typeface="Calibri" pitchFamily="34" charset="0"/>
              </a:rPr>
              <a:t>Saturday 4 March 2017</a:t>
            </a:r>
          </a:p>
        </p:txBody>
      </p:sp>
    </p:spTree>
    <p:custDataLst>
      <p:tags r:id="rId1"/>
    </p:custData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762000" y="269875"/>
            <a:ext cx="8077200" cy="1143000"/>
          </a:xfrm>
        </p:spPr>
        <p:txBody>
          <a:bodyPr/>
          <a:lstStyle/>
          <a:p>
            <a:pPr algn="ctr"/>
            <a:r>
              <a:rPr lang="en-GB" sz="6600" b="1" smtClean="0">
                <a:solidFill>
                  <a:srgbClr val="FF0000"/>
                </a:solidFill>
                <a:latin typeface="Chiller" pitchFamily="82" charset="0"/>
              </a:rPr>
              <a:t>Mixing metaphors !!</a:t>
            </a:r>
          </a:p>
        </p:txBody>
      </p:sp>
      <p:sp>
        <p:nvSpPr>
          <p:cNvPr id="36866" name="Content Placeholder 5"/>
          <p:cNvSpPr>
            <a:spLocks noGrp="1"/>
          </p:cNvSpPr>
          <p:nvPr>
            <p:ph idx="1"/>
          </p:nvPr>
        </p:nvSpPr>
        <p:spPr>
          <a:xfrm>
            <a:off x="762000" y="3068638"/>
            <a:ext cx="3665538" cy="2825750"/>
          </a:xfrm>
        </p:spPr>
        <p:txBody>
          <a:bodyPr/>
          <a:lstStyle/>
          <a:p>
            <a:endParaRPr lang="en-GB" smtClean="0"/>
          </a:p>
        </p:txBody>
      </p:sp>
      <p:pic>
        <p:nvPicPr>
          <p:cNvPr id="36867" name="Picture 28" descr="C:\Users\user\AppData\Local\Microsoft\Windows\Temporary Internet Files\Content.IE5\I68QEDN7\4654632670_a0f09bd35b_z[1].jpg"/>
          <p:cNvPicPr>
            <a:picLocks noChangeAspect="1" noChangeArrowheads="1"/>
          </p:cNvPicPr>
          <p:nvPr/>
        </p:nvPicPr>
        <p:blipFill>
          <a:blip r:embed="rId3"/>
          <a:srcRect/>
          <a:stretch>
            <a:fillRect/>
          </a:stretch>
        </p:blipFill>
        <p:spPr bwMode="auto">
          <a:xfrm>
            <a:off x="61913" y="2060575"/>
            <a:ext cx="4546600" cy="4149725"/>
          </a:xfrm>
          <a:prstGeom prst="rect">
            <a:avLst/>
          </a:prstGeom>
          <a:noFill/>
          <a:ln w="9525">
            <a:noFill/>
            <a:miter lim="800000"/>
            <a:headEnd/>
            <a:tailEnd/>
          </a:ln>
        </p:spPr>
      </p:pic>
      <p:sp>
        <p:nvSpPr>
          <p:cNvPr id="36868" name="TextBox 31"/>
          <p:cNvSpPr txBox="1">
            <a:spLocks noChangeArrowheads="1"/>
          </p:cNvSpPr>
          <p:nvPr/>
        </p:nvSpPr>
        <p:spPr bwMode="auto">
          <a:xfrm>
            <a:off x="2484438" y="4581525"/>
            <a:ext cx="2808287" cy="708025"/>
          </a:xfrm>
          <a:prstGeom prst="rect">
            <a:avLst/>
          </a:prstGeom>
          <a:noFill/>
          <a:ln w="9525">
            <a:noFill/>
            <a:miter lim="800000"/>
            <a:headEnd/>
            <a:tailEnd/>
          </a:ln>
        </p:spPr>
        <p:txBody>
          <a:bodyPr>
            <a:spAutoFit/>
          </a:bodyPr>
          <a:lstStyle/>
          <a:p>
            <a:pPr algn="ctr"/>
            <a:r>
              <a:rPr lang="en-GB" sz="2000" b="1">
                <a:latin typeface="Calibri" pitchFamily="34" charset="0"/>
              </a:rPr>
              <a:t>AT THE HEART OF </a:t>
            </a:r>
          </a:p>
          <a:p>
            <a:pPr algn="ctr"/>
            <a:r>
              <a:rPr lang="en-GB" sz="2000" b="1">
                <a:latin typeface="Calibri" pitchFamily="34" charset="0"/>
              </a:rPr>
              <a:t>OUR WORLD</a:t>
            </a:r>
          </a:p>
        </p:txBody>
      </p:sp>
      <p:sp>
        <p:nvSpPr>
          <p:cNvPr id="36869" name="TextBox 32"/>
          <p:cNvSpPr txBox="1">
            <a:spLocks noChangeArrowheads="1"/>
          </p:cNvSpPr>
          <p:nvPr/>
        </p:nvSpPr>
        <p:spPr bwMode="auto">
          <a:xfrm>
            <a:off x="1547813" y="4581525"/>
            <a:ext cx="1871662" cy="584200"/>
          </a:xfrm>
          <a:prstGeom prst="rect">
            <a:avLst/>
          </a:prstGeom>
          <a:noFill/>
          <a:ln w="9525">
            <a:noFill/>
            <a:miter lim="800000"/>
            <a:headEnd/>
            <a:tailEnd/>
          </a:ln>
        </p:spPr>
        <p:txBody>
          <a:bodyPr>
            <a:spAutoFit/>
          </a:bodyPr>
          <a:lstStyle/>
          <a:p>
            <a:pPr algn="ctr"/>
            <a:r>
              <a:rPr lang="en-GB" sz="3200" b="1">
                <a:latin typeface="Calibri" pitchFamily="34" charset="0"/>
              </a:rPr>
              <a:t>GOD</a:t>
            </a:r>
          </a:p>
        </p:txBody>
      </p:sp>
      <p:sp>
        <p:nvSpPr>
          <p:cNvPr id="36870" name="TextBox 33"/>
          <p:cNvSpPr txBox="1">
            <a:spLocks noChangeArrowheads="1"/>
          </p:cNvSpPr>
          <p:nvPr/>
        </p:nvSpPr>
        <p:spPr bwMode="auto">
          <a:xfrm>
            <a:off x="0" y="4724400"/>
            <a:ext cx="1835150" cy="461963"/>
          </a:xfrm>
          <a:prstGeom prst="rect">
            <a:avLst/>
          </a:prstGeom>
          <a:noFill/>
          <a:ln w="9525">
            <a:noFill/>
            <a:miter lim="800000"/>
            <a:headEnd/>
            <a:tailEnd/>
          </a:ln>
        </p:spPr>
        <p:txBody>
          <a:bodyPr>
            <a:spAutoFit/>
          </a:bodyPr>
          <a:lstStyle/>
          <a:p>
            <a:r>
              <a:rPr lang="en-GB" sz="2400" b="1">
                <a:latin typeface="Calibri" pitchFamily="34" charset="0"/>
              </a:rPr>
              <a:t>VISION</a:t>
            </a:r>
          </a:p>
        </p:txBody>
      </p:sp>
      <p:sp>
        <p:nvSpPr>
          <p:cNvPr id="36871" name="TextBox 35"/>
          <p:cNvSpPr txBox="1">
            <a:spLocks noChangeArrowheads="1"/>
          </p:cNvSpPr>
          <p:nvPr/>
        </p:nvSpPr>
        <p:spPr bwMode="auto">
          <a:xfrm>
            <a:off x="755650" y="4437063"/>
            <a:ext cx="2663825" cy="1077912"/>
          </a:xfrm>
          <a:prstGeom prst="rect">
            <a:avLst/>
          </a:prstGeom>
          <a:noFill/>
          <a:ln w="9525">
            <a:noFill/>
            <a:miter lim="800000"/>
            <a:headEnd/>
            <a:tailEnd/>
          </a:ln>
        </p:spPr>
        <p:txBody>
          <a:bodyPr>
            <a:spAutoFit/>
          </a:bodyPr>
          <a:lstStyle/>
          <a:p>
            <a:r>
              <a:rPr lang="en-GB" sz="2800">
                <a:latin typeface="Calibri" pitchFamily="34" charset="0"/>
              </a:rPr>
              <a:t>   </a:t>
            </a:r>
            <a:r>
              <a:rPr lang="en-GB" b="1">
                <a:latin typeface="Calibri" pitchFamily="34" charset="0"/>
              </a:rPr>
              <a:t>OF THE</a:t>
            </a:r>
          </a:p>
          <a:p>
            <a:r>
              <a:rPr lang="en-GB" b="1">
                <a:latin typeface="Calibri" pitchFamily="34" charset="0"/>
              </a:rPr>
              <a:t>     HUMAN</a:t>
            </a:r>
          </a:p>
          <a:p>
            <a:r>
              <a:rPr lang="en-GB" b="1">
                <a:latin typeface="Calibri" pitchFamily="34" charset="0"/>
              </a:rPr>
              <a:t>     PERSON</a:t>
            </a:r>
          </a:p>
        </p:txBody>
      </p:sp>
      <p:sp>
        <p:nvSpPr>
          <p:cNvPr id="36872" name="Rectangle 37"/>
          <p:cNvSpPr>
            <a:spLocks noChangeArrowheads="1"/>
          </p:cNvSpPr>
          <p:nvPr/>
        </p:nvSpPr>
        <p:spPr bwMode="auto">
          <a:xfrm>
            <a:off x="1187450" y="3416300"/>
            <a:ext cx="3168650" cy="831850"/>
          </a:xfrm>
          <a:prstGeom prst="rect">
            <a:avLst/>
          </a:prstGeom>
          <a:noFill/>
          <a:ln w="9525">
            <a:noFill/>
            <a:miter lim="800000"/>
            <a:headEnd/>
            <a:tailEnd/>
          </a:ln>
        </p:spPr>
        <p:txBody>
          <a:bodyPr>
            <a:spAutoFit/>
          </a:bodyPr>
          <a:lstStyle/>
          <a:p>
            <a:r>
              <a:rPr lang="en-GB" sz="2400" b="1">
                <a:latin typeface="Calibri" pitchFamily="34" charset="0"/>
              </a:rPr>
              <a:t>From a CATHOLIC PERSPECTIVE</a:t>
            </a:r>
          </a:p>
        </p:txBody>
      </p:sp>
      <p:sp>
        <p:nvSpPr>
          <p:cNvPr id="36873" name="TextBox 38"/>
          <p:cNvSpPr txBox="1">
            <a:spLocks noChangeArrowheads="1"/>
          </p:cNvSpPr>
          <p:nvPr/>
        </p:nvSpPr>
        <p:spPr bwMode="auto">
          <a:xfrm>
            <a:off x="971550" y="2492375"/>
            <a:ext cx="5616575" cy="708025"/>
          </a:xfrm>
          <a:prstGeom prst="rect">
            <a:avLst/>
          </a:prstGeom>
          <a:noFill/>
          <a:ln w="9525">
            <a:noFill/>
            <a:miter lim="800000"/>
            <a:headEnd/>
            <a:tailEnd/>
          </a:ln>
        </p:spPr>
        <p:txBody>
          <a:bodyPr>
            <a:spAutoFit/>
          </a:bodyPr>
          <a:lstStyle/>
          <a:p>
            <a:r>
              <a:rPr lang="en-GB" sz="4000" b="1">
                <a:latin typeface="Calibri" pitchFamily="34" charset="0"/>
              </a:rPr>
              <a:t>   </a:t>
            </a:r>
            <a:r>
              <a:rPr lang="en-GB" sz="2400" b="1">
                <a:latin typeface="Calibri" pitchFamily="34" charset="0"/>
              </a:rPr>
              <a:t>MAKING IT REAL !</a:t>
            </a:r>
          </a:p>
        </p:txBody>
      </p:sp>
      <p:pic>
        <p:nvPicPr>
          <p:cNvPr id="36874" name="Picture 2" descr="jigsaw_puzzle_four_piece.gif">
            <a:hlinkClick r:id="rId4"/>
          </p:cNvPr>
          <p:cNvPicPr>
            <a:picLocks noChangeAspect="1" noChangeArrowheads="1"/>
          </p:cNvPicPr>
          <p:nvPr/>
        </p:nvPicPr>
        <p:blipFill>
          <a:blip r:embed="rId5"/>
          <a:srcRect/>
          <a:stretch>
            <a:fillRect/>
          </a:stretch>
        </p:blipFill>
        <p:spPr bwMode="auto">
          <a:xfrm>
            <a:off x="4643438" y="1700213"/>
            <a:ext cx="4500562" cy="4105275"/>
          </a:xfrm>
          <a:prstGeom prst="rect">
            <a:avLst/>
          </a:prstGeom>
          <a:noFill/>
          <a:ln w="9525">
            <a:noFill/>
            <a:miter lim="800000"/>
            <a:headEnd/>
            <a:tailEnd/>
          </a:ln>
        </p:spPr>
      </p:pic>
      <p:sp>
        <p:nvSpPr>
          <p:cNvPr id="36875" name="TextBox 16"/>
          <p:cNvSpPr txBox="1">
            <a:spLocks noChangeArrowheads="1"/>
          </p:cNvSpPr>
          <p:nvPr/>
        </p:nvSpPr>
        <p:spPr bwMode="auto">
          <a:xfrm>
            <a:off x="5219700" y="2492375"/>
            <a:ext cx="1584325" cy="923925"/>
          </a:xfrm>
          <a:prstGeom prst="rect">
            <a:avLst/>
          </a:prstGeom>
          <a:noFill/>
          <a:ln w="9525">
            <a:noFill/>
            <a:miter lim="800000"/>
            <a:headEnd/>
            <a:tailEnd/>
          </a:ln>
        </p:spPr>
        <p:txBody>
          <a:bodyPr>
            <a:spAutoFit/>
          </a:bodyPr>
          <a:lstStyle/>
          <a:p>
            <a:r>
              <a:rPr lang="en-GB" b="1">
                <a:latin typeface="Calibri" pitchFamily="34" charset="0"/>
              </a:rPr>
              <a:t>GOD AT THE HEART OF OUR WORLD</a:t>
            </a:r>
          </a:p>
        </p:txBody>
      </p:sp>
      <p:sp>
        <p:nvSpPr>
          <p:cNvPr id="36876" name="Rectangle 17"/>
          <p:cNvSpPr>
            <a:spLocks noChangeArrowheads="1"/>
          </p:cNvSpPr>
          <p:nvPr/>
        </p:nvSpPr>
        <p:spPr bwMode="auto">
          <a:xfrm>
            <a:off x="6875463" y="2276475"/>
            <a:ext cx="2070100" cy="1477963"/>
          </a:xfrm>
          <a:prstGeom prst="rect">
            <a:avLst/>
          </a:prstGeom>
          <a:noFill/>
          <a:ln w="9525">
            <a:noFill/>
            <a:miter lim="800000"/>
            <a:headEnd/>
            <a:tailEnd/>
          </a:ln>
        </p:spPr>
        <p:txBody>
          <a:bodyPr>
            <a:spAutoFit/>
          </a:bodyPr>
          <a:lstStyle/>
          <a:p>
            <a:r>
              <a:rPr lang="en-GB" b="1">
                <a:latin typeface="Calibri" pitchFamily="34" charset="0"/>
              </a:rPr>
              <a:t>     A VISION OF</a:t>
            </a:r>
          </a:p>
          <a:p>
            <a:r>
              <a:rPr lang="en-GB" b="1">
                <a:latin typeface="Calibri" pitchFamily="34" charset="0"/>
              </a:rPr>
              <a:t>           THE</a:t>
            </a:r>
          </a:p>
          <a:p>
            <a:r>
              <a:rPr lang="en-GB" b="1">
                <a:latin typeface="Calibri" pitchFamily="34" charset="0"/>
              </a:rPr>
              <a:t>         </a:t>
            </a:r>
          </a:p>
          <a:p>
            <a:r>
              <a:rPr lang="en-GB" b="1">
                <a:latin typeface="Calibri" pitchFamily="34" charset="0"/>
              </a:rPr>
              <a:t>        HUMAN</a:t>
            </a:r>
          </a:p>
          <a:p>
            <a:r>
              <a:rPr lang="en-GB" b="1">
                <a:latin typeface="Calibri" pitchFamily="34" charset="0"/>
              </a:rPr>
              <a:t>         PERSON</a:t>
            </a:r>
          </a:p>
        </p:txBody>
      </p:sp>
      <p:sp>
        <p:nvSpPr>
          <p:cNvPr id="36877" name="Rectangle 18"/>
          <p:cNvSpPr>
            <a:spLocks noChangeArrowheads="1"/>
          </p:cNvSpPr>
          <p:nvPr/>
        </p:nvSpPr>
        <p:spPr bwMode="auto">
          <a:xfrm>
            <a:off x="4716463" y="3789363"/>
            <a:ext cx="2717800" cy="1476375"/>
          </a:xfrm>
          <a:prstGeom prst="rect">
            <a:avLst/>
          </a:prstGeom>
          <a:noFill/>
          <a:ln w="9525">
            <a:noFill/>
            <a:miter lim="800000"/>
            <a:headEnd/>
            <a:tailEnd/>
          </a:ln>
        </p:spPr>
        <p:txBody>
          <a:bodyPr>
            <a:spAutoFit/>
          </a:bodyPr>
          <a:lstStyle/>
          <a:p>
            <a:pPr algn="ctr"/>
            <a:r>
              <a:rPr lang="en-GB" b="1">
                <a:solidFill>
                  <a:schemeClr val="bg1"/>
                </a:solidFill>
                <a:latin typeface="Calibri" pitchFamily="34" charset="0"/>
              </a:rPr>
              <a:t>From a </a:t>
            </a:r>
          </a:p>
          <a:p>
            <a:pPr algn="ctr"/>
            <a:r>
              <a:rPr lang="en-GB" b="1">
                <a:solidFill>
                  <a:schemeClr val="bg1"/>
                </a:solidFill>
                <a:latin typeface="Calibri" pitchFamily="34" charset="0"/>
              </a:rPr>
              <a:t>CATHOLIC</a:t>
            </a:r>
          </a:p>
          <a:p>
            <a:pPr algn="ctr"/>
            <a:endParaRPr lang="en-GB" b="1">
              <a:solidFill>
                <a:schemeClr val="bg1"/>
              </a:solidFill>
              <a:latin typeface="Calibri" pitchFamily="34" charset="0"/>
            </a:endParaRPr>
          </a:p>
          <a:p>
            <a:pPr algn="ctr"/>
            <a:endParaRPr lang="en-GB" b="1">
              <a:solidFill>
                <a:schemeClr val="bg1"/>
              </a:solidFill>
              <a:latin typeface="Calibri" pitchFamily="34" charset="0"/>
            </a:endParaRPr>
          </a:p>
          <a:p>
            <a:pPr algn="ctr"/>
            <a:r>
              <a:rPr lang="en-GB" b="1">
                <a:solidFill>
                  <a:schemeClr val="bg1"/>
                </a:solidFill>
                <a:latin typeface="Calibri" pitchFamily="34" charset="0"/>
              </a:rPr>
              <a:t>PERSPECTIVE</a:t>
            </a:r>
          </a:p>
        </p:txBody>
      </p:sp>
      <p:sp>
        <p:nvSpPr>
          <p:cNvPr id="36878" name="Rectangle 19"/>
          <p:cNvSpPr>
            <a:spLocks noChangeArrowheads="1"/>
          </p:cNvSpPr>
          <p:nvPr/>
        </p:nvSpPr>
        <p:spPr bwMode="auto">
          <a:xfrm>
            <a:off x="7019925" y="4221163"/>
            <a:ext cx="1566863" cy="646112"/>
          </a:xfrm>
          <a:prstGeom prst="rect">
            <a:avLst/>
          </a:prstGeom>
          <a:noFill/>
          <a:ln w="9525">
            <a:noFill/>
            <a:miter lim="800000"/>
            <a:headEnd/>
            <a:tailEnd/>
          </a:ln>
        </p:spPr>
        <p:txBody>
          <a:bodyPr>
            <a:spAutoFit/>
          </a:bodyPr>
          <a:lstStyle/>
          <a:p>
            <a:pPr algn="ctr"/>
            <a:r>
              <a:rPr lang="en-GB" b="1">
                <a:latin typeface="Calibri" pitchFamily="34" charset="0"/>
              </a:rPr>
              <a:t> MAKING IT REAL !</a:t>
            </a:r>
          </a:p>
        </p:txBody>
      </p:sp>
    </p:spTree>
  </p:cSld>
  <p:clrMapOvr>
    <a:masterClrMapping/>
  </p:clrMapOvr>
  <p:transition spd="slow">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6" descr="C:\Users\user\AppData\Local\Microsoft\Windows\Temporary Internet Files\Content.IE5\I68QEDN7\121320172[1].jpg"/>
          <p:cNvPicPr>
            <a:picLocks noChangeAspect="1" noChangeArrowheads="1"/>
          </p:cNvPicPr>
          <p:nvPr/>
        </p:nvPicPr>
        <p:blipFill>
          <a:blip r:embed="rId5"/>
          <a:srcRect/>
          <a:stretch>
            <a:fillRect/>
          </a:stretch>
        </p:blipFill>
        <p:spPr bwMode="auto">
          <a:xfrm>
            <a:off x="6480175" y="0"/>
            <a:ext cx="2663825" cy="2168525"/>
          </a:xfrm>
          <a:prstGeom prst="rect">
            <a:avLst/>
          </a:prstGeom>
          <a:noFill/>
          <a:ln w="9525">
            <a:noFill/>
            <a:miter lim="800000"/>
            <a:headEnd/>
            <a:tailEnd/>
          </a:ln>
        </p:spPr>
      </p:pic>
      <p:sp>
        <p:nvSpPr>
          <p:cNvPr id="620546" name="Rectangle 2"/>
          <p:cNvSpPr>
            <a:spLocks noGrp="1" noChangeArrowheads="1"/>
          </p:cNvSpPr>
          <p:nvPr>
            <p:ph type="title"/>
            <p:custDataLst>
              <p:tags r:id="rId2"/>
            </p:custDataLst>
          </p:nvPr>
        </p:nvSpPr>
        <p:spPr>
          <a:xfrm>
            <a:off x="2555875" y="333375"/>
            <a:ext cx="8208963" cy="1362075"/>
          </a:xfrm>
        </p:spPr>
        <p:txBody>
          <a:bodyPr rtlCol="0">
            <a:normAutofit fontScale="90000"/>
          </a:bodyPr>
          <a:lstStyle/>
          <a:p>
            <a:pPr fontAlgn="auto">
              <a:spcAft>
                <a:spcPts val="0"/>
              </a:spcAft>
              <a:defRPr/>
            </a:pPr>
            <a:r>
              <a:rPr sz="8900" b="0" dirty="0" smtClean="0">
                <a:latin typeface="+mn-lt"/>
              </a:rPr>
              <a:t> </a:t>
            </a:r>
            <a:r>
              <a:rPr sz="8900" b="0" dirty="0" smtClean="0">
                <a:solidFill>
                  <a:schemeClr val="tx2"/>
                </a:solidFill>
                <a:latin typeface="+mn-lt"/>
              </a:rPr>
              <a:t>GOD</a:t>
            </a:r>
            <a:r>
              <a:rPr sz="8000" dirty="0" smtClean="0">
                <a:solidFill>
                  <a:schemeClr val="tx2"/>
                </a:solidFill>
                <a:effectLst>
                  <a:outerShdw blurRad="38100" dist="38100" dir="2700000" algn="tl">
                    <a:srgbClr val="000000">
                      <a:alpha val="43137"/>
                    </a:srgbClr>
                  </a:outerShdw>
                </a:effectLst>
                <a:latin typeface="+mn-lt"/>
              </a:rPr>
              <a:t> - </a:t>
            </a:r>
          </a:p>
        </p:txBody>
      </p:sp>
      <p:sp>
        <p:nvSpPr>
          <p:cNvPr id="38915" name="TextBox 5"/>
          <p:cNvSpPr txBox="1">
            <a:spLocks noChangeArrowheads="1"/>
          </p:cNvSpPr>
          <p:nvPr/>
        </p:nvSpPr>
        <p:spPr bwMode="auto">
          <a:xfrm>
            <a:off x="395288" y="2205038"/>
            <a:ext cx="8280400" cy="3786187"/>
          </a:xfrm>
          <a:prstGeom prst="rect">
            <a:avLst/>
          </a:prstGeom>
          <a:noFill/>
          <a:ln w="9525">
            <a:noFill/>
            <a:miter lim="800000"/>
            <a:headEnd/>
            <a:tailEnd/>
          </a:ln>
        </p:spPr>
        <p:txBody>
          <a:bodyPr>
            <a:spAutoFit/>
          </a:bodyPr>
          <a:lstStyle/>
          <a:p>
            <a:endParaRPr lang="en-GB" sz="2000">
              <a:latin typeface="Calibri" pitchFamily="34" charset="0"/>
            </a:endParaRPr>
          </a:p>
          <a:p>
            <a:r>
              <a:rPr lang="en-GB" sz="2000">
                <a:latin typeface="Calibri" pitchFamily="34" charset="0"/>
              </a:rPr>
              <a:t>Catholic education is an encounter with God, which makes it distinctive from secular education which does not acknowledge this dimension</a:t>
            </a:r>
          </a:p>
          <a:p>
            <a:endParaRPr lang="en-GB" sz="2000">
              <a:latin typeface="Calibri" pitchFamily="34" charset="0"/>
            </a:endParaRPr>
          </a:p>
          <a:p>
            <a:endParaRPr lang="en-GB" sz="2000">
              <a:latin typeface="Calibri" pitchFamily="34" charset="0"/>
            </a:endParaRPr>
          </a:p>
          <a:p>
            <a:r>
              <a:rPr lang="en-GB" sz="2000">
                <a:latin typeface="Calibri" pitchFamily="34" charset="0"/>
              </a:rPr>
              <a:t>…FAITH – RELIGIOUS FAITH is what marks us out as distinctive.</a:t>
            </a:r>
          </a:p>
          <a:p>
            <a:endParaRPr lang="en-GB" sz="2000">
              <a:latin typeface="Calibri" pitchFamily="34" charset="0"/>
            </a:endParaRPr>
          </a:p>
          <a:p>
            <a:r>
              <a:rPr lang="en-GB" sz="2000">
                <a:latin typeface="Calibri" pitchFamily="34" charset="0"/>
              </a:rPr>
              <a:t>…this central belief helps to create a disposition of receptivity to how things really are…because the message we are receiving elsewhere is that  this is it…this is all there is, so use it NOW.</a:t>
            </a:r>
          </a:p>
          <a:p>
            <a:endParaRPr lang="en-GB" sz="2000">
              <a:latin typeface="Calibri" pitchFamily="34" charset="0"/>
            </a:endParaRPr>
          </a:p>
          <a:p>
            <a:endParaRPr lang="en-GB" sz="2000">
              <a:latin typeface="Calibri" pitchFamily="34" charset="0"/>
            </a:endParaRPr>
          </a:p>
        </p:txBody>
      </p:sp>
      <p:sp>
        <p:nvSpPr>
          <p:cNvPr id="38916" name="TextBox 10"/>
          <p:cNvSpPr txBox="1">
            <a:spLocks noChangeArrowheads="1"/>
          </p:cNvSpPr>
          <p:nvPr/>
        </p:nvSpPr>
        <p:spPr bwMode="auto">
          <a:xfrm>
            <a:off x="5435600" y="1773238"/>
            <a:ext cx="4572000" cy="461962"/>
          </a:xfrm>
          <a:prstGeom prst="rect">
            <a:avLst/>
          </a:prstGeom>
          <a:noFill/>
          <a:ln w="9525">
            <a:noFill/>
            <a:miter lim="800000"/>
            <a:headEnd/>
            <a:tailEnd/>
          </a:ln>
        </p:spPr>
        <p:txBody>
          <a:bodyPr>
            <a:spAutoFit/>
          </a:bodyPr>
          <a:lstStyle/>
          <a:p>
            <a:r>
              <a:rPr lang="en-GB" sz="2400" b="1">
                <a:latin typeface="Calibri" pitchFamily="34" charset="0"/>
              </a:rPr>
              <a:t>…at the heart of our world…</a:t>
            </a:r>
          </a:p>
        </p:txBody>
      </p:sp>
      <p:pic>
        <p:nvPicPr>
          <p:cNvPr id="38917" name="Picture 10" descr="C:\Users\user\AppData\Local\Microsoft\Windows\INetCache\IE\O0D8WZUU\large-Green-Jigsaw-piece-5-66.6-11223[1].gif"/>
          <p:cNvPicPr>
            <a:picLocks noChangeAspect="1" noChangeArrowheads="1"/>
          </p:cNvPicPr>
          <p:nvPr/>
        </p:nvPicPr>
        <p:blipFill>
          <a:blip r:embed="rId6"/>
          <a:srcRect/>
          <a:stretch>
            <a:fillRect/>
          </a:stretch>
        </p:blipFill>
        <p:spPr bwMode="auto">
          <a:xfrm>
            <a:off x="323850" y="260350"/>
            <a:ext cx="2484438" cy="2016125"/>
          </a:xfrm>
          <a:prstGeom prst="rect">
            <a:avLst/>
          </a:prstGeom>
          <a:noFill/>
          <a:ln w="9525">
            <a:noFill/>
            <a:miter lim="800000"/>
            <a:headEnd/>
            <a:tailEnd/>
          </a:ln>
        </p:spPr>
      </p:pic>
      <p:sp>
        <p:nvSpPr>
          <p:cNvPr id="38918" name="TextBox 19"/>
          <p:cNvSpPr txBox="1">
            <a:spLocks noChangeArrowheads="1"/>
          </p:cNvSpPr>
          <p:nvPr/>
        </p:nvSpPr>
        <p:spPr bwMode="auto">
          <a:xfrm>
            <a:off x="971550" y="908050"/>
            <a:ext cx="981075" cy="585788"/>
          </a:xfrm>
          <a:prstGeom prst="rect">
            <a:avLst/>
          </a:prstGeom>
          <a:noFill/>
          <a:ln w="9525">
            <a:noFill/>
            <a:miter lim="800000"/>
            <a:headEnd/>
            <a:tailEnd/>
          </a:ln>
        </p:spPr>
        <p:txBody>
          <a:bodyPr wrap="none">
            <a:spAutoFit/>
          </a:bodyPr>
          <a:lstStyle/>
          <a:p>
            <a:r>
              <a:rPr lang="en-GB" sz="3200" b="1">
                <a:latin typeface="Calibri" pitchFamily="34" charset="0"/>
              </a:rPr>
              <a:t>GOD</a:t>
            </a:r>
          </a:p>
        </p:txBody>
      </p:sp>
    </p:spTree>
    <p:custDataLst>
      <p:tags r:id="rId1"/>
    </p:custData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p:cNvSpPr>
            <a:spLocks noGrp="1" noChangeArrowheads="1"/>
          </p:cNvSpPr>
          <p:nvPr>
            <p:ph type="body" idx="1"/>
          </p:nvPr>
        </p:nvSpPr>
        <p:spPr>
          <a:xfrm>
            <a:off x="827088" y="1628775"/>
            <a:ext cx="8077200" cy="4297363"/>
          </a:xfrm>
        </p:spPr>
        <p:txBody>
          <a:bodyPr/>
          <a:lstStyle/>
          <a:p>
            <a:pPr>
              <a:buFont typeface="Arial" charset="0"/>
              <a:buNone/>
            </a:pPr>
            <a:r>
              <a:rPr lang="en-US" smtClean="0"/>
              <a:t>              </a:t>
            </a:r>
          </a:p>
        </p:txBody>
      </p:sp>
      <p:pic>
        <p:nvPicPr>
          <p:cNvPr id="40962" name="Picture 10" descr="C:\Users\user\AppData\Local\Microsoft\Windows\INetCache\IE\O0D8WZUU\large-Green-Jigsaw-piece-5-66.6-11223[1].gif"/>
          <p:cNvPicPr>
            <a:picLocks noChangeAspect="1" noChangeArrowheads="1"/>
          </p:cNvPicPr>
          <p:nvPr/>
        </p:nvPicPr>
        <p:blipFill>
          <a:blip r:embed="rId3"/>
          <a:srcRect/>
          <a:stretch>
            <a:fillRect/>
          </a:stretch>
        </p:blipFill>
        <p:spPr bwMode="auto">
          <a:xfrm>
            <a:off x="2051050" y="1196975"/>
            <a:ext cx="6049963" cy="4908550"/>
          </a:xfrm>
          <a:prstGeom prst="rect">
            <a:avLst/>
          </a:prstGeom>
          <a:noFill/>
          <a:ln w="9525">
            <a:solidFill>
              <a:srgbClr val="FFFF00"/>
            </a:solidFill>
            <a:miter lim="800000"/>
            <a:headEnd/>
            <a:tailEnd/>
          </a:ln>
        </p:spPr>
      </p:pic>
      <p:sp>
        <p:nvSpPr>
          <p:cNvPr id="40963" name="Rectangle 8"/>
          <p:cNvSpPr>
            <a:spLocks noChangeArrowheads="1"/>
          </p:cNvSpPr>
          <p:nvPr/>
        </p:nvSpPr>
        <p:spPr bwMode="auto">
          <a:xfrm>
            <a:off x="3563938" y="2852738"/>
            <a:ext cx="2808287" cy="1570037"/>
          </a:xfrm>
          <a:prstGeom prst="rect">
            <a:avLst/>
          </a:prstGeom>
          <a:noFill/>
          <a:ln w="9525">
            <a:noFill/>
            <a:miter lim="800000"/>
            <a:headEnd/>
            <a:tailEnd/>
          </a:ln>
        </p:spPr>
        <p:txBody>
          <a:bodyPr>
            <a:spAutoFit/>
          </a:bodyPr>
          <a:lstStyle/>
          <a:p>
            <a:r>
              <a:rPr lang="en-GB" sz="9600" b="1">
                <a:latin typeface="Calibri" pitchFamily="34" charset="0"/>
              </a:rPr>
              <a:t>GOD</a:t>
            </a:r>
          </a:p>
        </p:txBody>
      </p:sp>
    </p:spTree>
  </p:cSld>
  <p:clrMapOvr>
    <a:masterClrMapping/>
  </p:clrMapOvr>
  <p:transition spd="slow"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Content Placeholder 2"/>
          <p:cNvSpPr>
            <a:spLocks noGrp="1"/>
          </p:cNvSpPr>
          <p:nvPr>
            <p:ph idx="1"/>
          </p:nvPr>
        </p:nvSpPr>
        <p:spPr>
          <a:xfrm>
            <a:off x="468313" y="836613"/>
            <a:ext cx="8424862" cy="5113337"/>
          </a:xfrm>
        </p:spPr>
        <p:txBody>
          <a:bodyPr/>
          <a:lstStyle/>
          <a:p>
            <a:pPr algn="ctr">
              <a:buFont typeface="Arial" charset="0"/>
              <a:buNone/>
            </a:pPr>
            <a:r>
              <a:rPr lang="en-GB" smtClean="0"/>
              <a:t>In a Catholic school, and analogously in every school, </a:t>
            </a:r>
          </a:p>
          <a:p>
            <a:pPr algn="ctr">
              <a:buFont typeface="Arial" charset="0"/>
              <a:buNone/>
            </a:pPr>
            <a:r>
              <a:rPr lang="en-GB" smtClean="0"/>
              <a:t>God cannot be the Great Absent One </a:t>
            </a:r>
          </a:p>
          <a:p>
            <a:pPr algn="ctr">
              <a:buFont typeface="Arial" charset="0"/>
              <a:buNone/>
            </a:pPr>
            <a:r>
              <a:rPr lang="en-GB" smtClean="0"/>
              <a:t>or the unwelcome intruder....</a:t>
            </a:r>
          </a:p>
          <a:p>
            <a:pPr algn="ctr">
              <a:buFont typeface="Arial" charset="0"/>
              <a:buNone/>
            </a:pPr>
            <a:r>
              <a:rPr lang="en-GB" b="1" smtClean="0"/>
              <a:t>One of the characteristics of a Catholic school is that it interprets and gives order to </a:t>
            </a:r>
          </a:p>
          <a:p>
            <a:pPr algn="ctr">
              <a:buFont typeface="Arial" charset="0"/>
              <a:buNone/>
            </a:pPr>
            <a:r>
              <a:rPr lang="en-GB" b="1" smtClean="0"/>
              <a:t>human culture </a:t>
            </a:r>
          </a:p>
          <a:p>
            <a:pPr algn="ctr">
              <a:buFont typeface="Arial" charset="0"/>
              <a:buNone/>
            </a:pPr>
            <a:r>
              <a:rPr lang="en-GB" b="1" smtClean="0"/>
              <a:t>in the light of faith.”</a:t>
            </a:r>
          </a:p>
          <a:p>
            <a:pPr algn="ctr">
              <a:buFont typeface="Arial" charset="0"/>
              <a:buNone/>
            </a:pPr>
            <a:r>
              <a:rPr lang="en-GB" sz="2100" i="1" smtClean="0"/>
              <a:t>The Religious Dimension of Education in a Catholic School. Rome 1988 n.52</a:t>
            </a:r>
            <a:endParaRPr lang="en-GB" sz="2100" smtClean="0"/>
          </a:p>
        </p:txBody>
      </p:sp>
    </p:spTree>
  </p:cSld>
  <p:clrMapOvr>
    <a:masterClrMapping/>
  </p:clrMapOvr>
  <p:transition spd="slow">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468313" y="333375"/>
            <a:ext cx="8229600" cy="1143000"/>
          </a:xfrm>
        </p:spPr>
        <p:txBody>
          <a:bodyPr/>
          <a:lstStyle/>
          <a:p>
            <a:pPr algn="ctr"/>
            <a:r>
              <a:rPr lang="en-GB" altLang="en-US" sz="6000" b="1" smtClean="0">
                <a:latin typeface="Chiller" pitchFamily="82" charset="0"/>
              </a:rPr>
              <a:t>Privilege &amp; Responsibility</a:t>
            </a:r>
            <a:endParaRPr altLang="en-US" sz="6000" b="1" smtClean="0">
              <a:latin typeface="Chiller" pitchFamily="82" charset="0"/>
            </a:endParaRPr>
          </a:p>
        </p:txBody>
      </p:sp>
      <p:sp>
        <p:nvSpPr>
          <p:cNvPr id="44034" name="Rectangle 3"/>
          <p:cNvSpPr>
            <a:spLocks noGrp="1" noChangeArrowheads="1"/>
          </p:cNvSpPr>
          <p:nvPr>
            <p:ph type="body" idx="1"/>
          </p:nvPr>
        </p:nvSpPr>
        <p:spPr>
          <a:xfrm>
            <a:off x="179388" y="1916113"/>
            <a:ext cx="8713787" cy="5472112"/>
          </a:xfrm>
        </p:spPr>
        <p:txBody>
          <a:bodyPr/>
          <a:lstStyle/>
          <a:p>
            <a:pPr>
              <a:lnSpc>
                <a:spcPct val="80000"/>
              </a:lnSpc>
              <a:buFontTx/>
              <a:buNone/>
            </a:pPr>
            <a:r>
              <a:rPr lang="en-US" b="1" i="1" smtClean="0">
                <a:solidFill>
                  <a:schemeClr val="tx2"/>
                </a:solidFill>
                <a:latin typeface="Tempus Sans ITC" pitchFamily="82" charset="0"/>
              </a:rPr>
              <a:t>              </a:t>
            </a:r>
            <a:r>
              <a:rPr lang="en-US" i="1" smtClean="0">
                <a:solidFill>
                  <a:schemeClr val="tx2"/>
                </a:solidFill>
              </a:rPr>
              <a:t>“ Catholic schools and Colleges </a:t>
            </a:r>
          </a:p>
          <a:p>
            <a:pPr>
              <a:lnSpc>
                <a:spcPct val="80000"/>
              </a:lnSpc>
              <a:buFontTx/>
              <a:buNone/>
            </a:pPr>
            <a:r>
              <a:rPr lang="en-US" i="1" smtClean="0">
                <a:solidFill>
                  <a:schemeClr val="tx2"/>
                </a:solidFill>
              </a:rPr>
              <a:t>                           have a distinctive </a:t>
            </a:r>
          </a:p>
          <a:p>
            <a:pPr>
              <a:lnSpc>
                <a:spcPct val="80000"/>
              </a:lnSpc>
              <a:buFontTx/>
              <a:buNone/>
            </a:pPr>
            <a:r>
              <a:rPr lang="en-US" i="1" smtClean="0">
                <a:solidFill>
                  <a:schemeClr val="tx2"/>
                </a:solidFill>
              </a:rPr>
              <a:t>            educational philosophy and purpose </a:t>
            </a:r>
          </a:p>
          <a:p>
            <a:pPr algn="ctr">
              <a:lnSpc>
                <a:spcPct val="80000"/>
              </a:lnSpc>
              <a:buFontTx/>
              <a:buNone/>
            </a:pPr>
            <a:r>
              <a:rPr lang="en-US" i="1" smtClean="0">
                <a:solidFill>
                  <a:schemeClr val="tx2"/>
                </a:solidFill>
              </a:rPr>
              <a:t>based on a specific  religious understanding  </a:t>
            </a:r>
          </a:p>
          <a:p>
            <a:pPr algn="ctr">
              <a:lnSpc>
                <a:spcPct val="80000"/>
              </a:lnSpc>
              <a:buFontTx/>
              <a:buNone/>
            </a:pPr>
            <a:r>
              <a:rPr lang="en-US" i="1" smtClean="0">
                <a:solidFill>
                  <a:schemeClr val="tx2"/>
                </a:solidFill>
              </a:rPr>
              <a:t>of  the nature of the human person </a:t>
            </a:r>
          </a:p>
          <a:p>
            <a:pPr algn="ctr">
              <a:lnSpc>
                <a:spcPct val="80000"/>
              </a:lnSpc>
              <a:buFontTx/>
              <a:buNone/>
            </a:pPr>
            <a:r>
              <a:rPr lang="en-US" i="1" smtClean="0">
                <a:solidFill>
                  <a:schemeClr val="tx2"/>
                </a:solidFill>
              </a:rPr>
              <a:t>and the role of the </a:t>
            </a:r>
          </a:p>
          <a:p>
            <a:pPr algn="ctr">
              <a:lnSpc>
                <a:spcPct val="80000"/>
              </a:lnSpc>
              <a:buFontTx/>
              <a:buNone/>
            </a:pPr>
            <a:r>
              <a:rPr lang="en-US" i="1" smtClean="0">
                <a:solidFill>
                  <a:schemeClr val="tx2"/>
                </a:solidFill>
              </a:rPr>
              <a:t>Catholic Church in society.”</a:t>
            </a:r>
          </a:p>
          <a:p>
            <a:pPr algn="ctr">
              <a:lnSpc>
                <a:spcPct val="80000"/>
              </a:lnSpc>
              <a:buFontTx/>
              <a:buNone/>
            </a:pPr>
            <a:r>
              <a:rPr lang="en-US" smtClean="0">
                <a:solidFill>
                  <a:schemeClr val="tx2"/>
                </a:solidFill>
              </a:rPr>
              <a:t> </a:t>
            </a:r>
          </a:p>
        </p:txBody>
      </p:sp>
    </p:spTree>
  </p:cSld>
  <p:clrMapOvr>
    <a:masterClrMapping/>
  </p:clrMapOvr>
  <p:transition spd="slow"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user\AppData\Local\Microsoft\Windows\Temporary Internet Files\Content.IE5\U6OV7V18\jigsaw-puzzle[1].jpg"/>
          <p:cNvPicPr>
            <a:picLocks noChangeAspect="1" noChangeArrowheads="1"/>
          </p:cNvPicPr>
          <p:nvPr/>
        </p:nvPicPr>
        <p:blipFill>
          <a:blip r:embed="rId3" cstate="print"/>
          <a:srcRect/>
          <a:stretch>
            <a:fillRect/>
          </a:stretch>
        </p:blipFill>
        <p:spPr bwMode="auto">
          <a:xfrm>
            <a:off x="-396552" y="1484784"/>
            <a:ext cx="4781347" cy="4464496"/>
          </a:xfrm>
          <a:prstGeom prst="rect">
            <a:avLst/>
          </a:prstGeom>
          <a:noFill/>
          <a:scene3d>
            <a:camera prst="perspectiveContrastingLeftFacing"/>
            <a:lightRig rig="threePt" dir="t"/>
          </a:scene3d>
        </p:spPr>
      </p:pic>
      <p:sp>
        <p:nvSpPr>
          <p:cNvPr id="46082" name="TextBox 7"/>
          <p:cNvSpPr txBox="1">
            <a:spLocks noChangeArrowheads="1"/>
          </p:cNvSpPr>
          <p:nvPr/>
        </p:nvSpPr>
        <p:spPr bwMode="auto">
          <a:xfrm>
            <a:off x="2987675" y="2133600"/>
            <a:ext cx="6697663" cy="4708525"/>
          </a:xfrm>
          <a:prstGeom prst="rect">
            <a:avLst/>
          </a:prstGeom>
          <a:noFill/>
          <a:ln w="9525">
            <a:noFill/>
            <a:miter lim="800000"/>
            <a:headEnd/>
            <a:tailEnd/>
          </a:ln>
        </p:spPr>
        <p:txBody>
          <a:bodyPr>
            <a:spAutoFit/>
          </a:bodyPr>
          <a:lstStyle/>
          <a:p>
            <a:pPr algn="ctr"/>
            <a:endParaRPr lang="en-GB" sz="6000" b="1">
              <a:solidFill>
                <a:srgbClr val="002060"/>
              </a:solidFill>
              <a:latin typeface="Chiller" pitchFamily="82" charset="0"/>
            </a:endParaRPr>
          </a:p>
          <a:p>
            <a:pPr algn="ctr"/>
            <a:r>
              <a:rPr lang="en-GB" sz="6000" b="1">
                <a:solidFill>
                  <a:srgbClr val="002060"/>
                </a:solidFill>
                <a:latin typeface="Chiller" pitchFamily="82" charset="0"/>
              </a:rPr>
              <a:t>VISIONARY</a:t>
            </a:r>
          </a:p>
          <a:p>
            <a:pPr algn="ctr"/>
            <a:r>
              <a:rPr lang="en-GB" sz="6000" b="1">
                <a:solidFill>
                  <a:srgbClr val="002060"/>
                </a:solidFill>
                <a:latin typeface="Chiller" pitchFamily="82" charset="0"/>
              </a:rPr>
              <a:t>SACRAMENTAL</a:t>
            </a:r>
          </a:p>
          <a:p>
            <a:pPr algn="ctr"/>
            <a:r>
              <a:rPr lang="en-GB" sz="6000" b="1">
                <a:solidFill>
                  <a:srgbClr val="002060"/>
                </a:solidFill>
                <a:latin typeface="Chiller" pitchFamily="82" charset="0"/>
              </a:rPr>
              <a:t>RELATIONAL</a:t>
            </a:r>
          </a:p>
          <a:p>
            <a:pPr algn="ctr"/>
            <a:r>
              <a:rPr lang="en-GB" sz="6000" b="1">
                <a:solidFill>
                  <a:srgbClr val="002060"/>
                </a:solidFill>
                <a:latin typeface="Chiller" pitchFamily="82" charset="0"/>
              </a:rPr>
              <a:t>TRANSFORMATIONAL</a:t>
            </a:r>
          </a:p>
        </p:txBody>
      </p:sp>
      <p:sp>
        <p:nvSpPr>
          <p:cNvPr id="7" name="TextBox 6"/>
          <p:cNvSpPr txBox="1"/>
          <p:nvPr/>
        </p:nvSpPr>
        <p:spPr>
          <a:xfrm>
            <a:off x="1295400" y="2363788"/>
            <a:ext cx="6781800" cy="3808412"/>
          </a:xfrm>
          <a:prstGeom prst="rect">
            <a:avLst/>
          </a:prstGeom>
          <a:noFill/>
        </p:spPr>
        <p:txBody>
          <a:bodyPr>
            <a:normAutofit/>
          </a:bodyPr>
          <a:lstStyle/>
          <a:p>
            <a:pPr fontAlgn="auto">
              <a:spcBef>
                <a:spcPts val="0"/>
              </a:spcBef>
              <a:spcAft>
                <a:spcPts val="0"/>
              </a:spcAft>
              <a:defRPr/>
            </a:pPr>
            <a:endParaRPr lang="en-US" sz="7200" dirty="0">
              <a:effectLst>
                <a:outerShdw blurRad="38100" dist="38100" dir="2700000" algn="tl">
                  <a:srgbClr val="000000">
                    <a:alpha val="43137"/>
                  </a:srgbClr>
                </a:outerShdw>
              </a:effectLst>
              <a:latin typeface="+mn-lt"/>
              <a:cs typeface="+mn-cs"/>
            </a:endParaRPr>
          </a:p>
        </p:txBody>
      </p:sp>
      <p:sp>
        <p:nvSpPr>
          <p:cNvPr id="4" name="TextBox 3"/>
          <p:cNvSpPr txBox="1"/>
          <p:nvPr/>
        </p:nvSpPr>
        <p:spPr>
          <a:xfrm>
            <a:off x="323850" y="188913"/>
            <a:ext cx="8820150" cy="769937"/>
          </a:xfrm>
          <a:prstGeom prst="rect">
            <a:avLst/>
          </a:prstGeom>
          <a:noFill/>
        </p:spPr>
        <p:txBody>
          <a:bodyPr>
            <a:spAutoFit/>
          </a:bodyPr>
          <a:lstStyle/>
          <a:p>
            <a:pPr fontAlgn="auto">
              <a:spcBef>
                <a:spcPts val="0"/>
              </a:spcBef>
              <a:spcAft>
                <a:spcPts val="0"/>
              </a:spcAft>
              <a:defRPr/>
            </a:pPr>
            <a:r>
              <a:rPr lang="en-GB" sz="4400" b="1" dirty="0">
                <a:effectLst>
                  <a:outerShdw blurRad="38100" dist="38100" dir="2700000" algn="tl">
                    <a:srgbClr val="000000">
                      <a:alpha val="43137"/>
                    </a:srgbClr>
                  </a:outerShdw>
                </a:effectLst>
                <a:latin typeface="+mn-lt"/>
                <a:cs typeface="+mn-cs"/>
              </a:rPr>
              <a:t> </a:t>
            </a:r>
            <a:r>
              <a:rPr lang="en-GB" sz="4400" dirty="0">
                <a:latin typeface="+mn-lt"/>
                <a:cs typeface="+mn-cs"/>
              </a:rPr>
              <a:t>A VISION OF THE HUMAN PERSON</a:t>
            </a:r>
            <a:endParaRPr lang="en-GB" sz="4400" dirty="0">
              <a:latin typeface="+mn-lt"/>
              <a:cs typeface="+mn-cs"/>
            </a:endParaRPr>
          </a:p>
        </p:txBody>
      </p:sp>
      <p:pic>
        <p:nvPicPr>
          <p:cNvPr id="46085" name="Picture 7" descr="C:\Users\user\AppData\Local\Microsoft\Windows\INetCache\IE\I68QEDN7\nicubunu-Red-Jigsaw-piece-1[1].png"/>
          <p:cNvPicPr>
            <a:picLocks noChangeAspect="1" noChangeArrowheads="1"/>
          </p:cNvPicPr>
          <p:nvPr/>
        </p:nvPicPr>
        <p:blipFill>
          <a:blip r:embed="rId4"/>
          <a:srcRect/>
          <a:stretch>
            <a:fillRect/>
          </a:stretch>
        </p:blipFill>
        <p:spPr bwMode="auto">
          <a:xfrm>
            <a:off x="6372225" y="1052513"/>
            <a:ext cx="2266950" cy="1925637"/>
          </a:xfrm>
          <a:prstGeom prst="rect">
            <a:avLst/>
          </a:prstGeom>
          <a:noFill/>
          <a:ln w="9525">
            <a:noFill/>
            <a:miter lim="800000"/>
            <a:headEnd/>
            <a:tailEnd/>
          </a:ln>
        </p:spPr>
      </p:pic>
      <p:sp>
        <p:nvSpPr>
          <p:cNvPr id="46086" name="TextBox 14"/>
          <p:cNvSpPr txBox="1">
            <a:spLocks noChangeArrowheads="1"/>
          </p:cNvSpPr>
          <p:nvPr/>
        </p:nvSpPr>
        <p:spPr bwMode="auto">
          <a:xfrm>
            <a:off x="6588125" y="1628775"/>
            <a:ext cx="1512888" cy="830263"/>
          </a:xfrm>
          <a:prstGeom prst="rect">
            <a:avLst/>
          </a:prstGeom>
          <a:noFill/>
          <a:ln w="9525">
            <a:noFill/>
            <a:miter lim="800000"/>
            <a:headEnd/>
            <a:tailEnd/>
          </a:ln>
        </p:spPr>
        <p:txBody>
          <a:bodyPr>
            <a:spAutoFit/>
          </a:bodyPr>
          <a:lstStyle/>
          <a:p>
            <a:r>
              <a:rPr lang="en-GB" sz="2400" b="1">
                <a:latin typeface="Calibri" pitchFamily="34" charset="0"/>
              </a:rPr>
              <a:t>   HUMAN </a:t>
            </a:r>
          </a:p>
          <a:p>
            <a:r>
              <a:rPr lang="en-GB" sz="2400" b="1">
                <a:latin typeface="Calibri" pitchFamily="34" charset="0"/>
              </a:rPr>
              <a:t>   PERSON</a:t>
            </a:r>
          </a:p>
        </p:txBody>
      </p:sp>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2852738"/>
            <a:ext cx="5422900" cy="1362075"/>
          </a:xfrm>
        </p:spPr>
        <p:txBody>
          <a:bodyPr rtlCol="0">
            <a:noAutofit/>
          </a:bodyPr>
          <a:lstStyle/>
          <a:p>
            <a:pPr fontAlgn="auto">
              <a:spcAft>
                <a:spcPts val="0"/>
              </a:spcAft>
              <a:defRPr/>
            </a:pPr>
            <a:r>
              <a:rPr lang="en-GB" sz="9600" dirty="0" smtClean="0">
                <a:latin typeface="Chiller" pitchFamily="82" charset="0"/>
              </a:rPr>
              <a:t> VISIONARY</a:t>
            </a:r>
            <a:endParaRPr lang="en-GB" sz="9600" dirty="0">
              <a:latin typeface="Chiller" pitchFamily="82" charset="0"/>
            </a:endParaRPr>
          </a:p>
        </p:txBody>
      </p:sp>
    </p:spTree>
  </p:cSld>
  <p:clrMapOvr>
    <a:masterClrMapping/>
  </p:clrMapOvr>
  <p:transition spd="slow">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descr="015"/>
          <p:cNvPicPr>
            <a:picLocks noChangeAspect="1" noChangeArrowheads="1"/>
          </p:cNvPicPr>
          <p:nvPr/>
        </p:nvPicPr>
        <p:blipFill>
          <a:blip r:embed="rId3"/>
          <a:srcRect/>
          <a:stretch>
            <a:fillRect/>
          </a:stretch>
        </p:blipFill>
        <p:spPr bwMode="auto">
          <a:xfrm>
            <a:off x="2124075" y="0"/>
            <a:ext cx="4737100" cy="6481763"/>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slide_52"/>
          <p:cNvPicPr>
            <a:picLocks noChangeAspect="1" noChangeArrowheads="1"/>
          </p:cNvPicPr>
          <p:nvPr/>
        </p:nvPicPr>
        <p:blipFill>
          <a:blip r:embed="rId3"/>
          <a:srcRect/>
          <a:stretch>
            <a:fillRect/>
          </a:stretch>
        </p:blipFill>
        <p:spPr bwMode="auto">
          <a:xfrm>
            <a:off x="0" y="1628775"/>
            <a:ext cx="8594725" cy="3846513"/>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2988" y="2852738"/>
            <a:ext cx="7489825" cy="1362075"/>
          </a:xfrm>
        </p:spPr>
        <p:txBody>
          <a:bodyPr rtlCol="0">
            <a:noAutofit/>
          </a:bodyPr>
          <a:lstStyle/>
          <a:p>
            <a:pPr fontAlgn="auto">
              <a:spcAft>
                <a:spcPts val="0"/>
              </a:spcAft>
              <a:defRPr/>
            </a:pPr>
            <a:r>
              <a:rPr lang="en-GB" sz="9600" dirty="0" smtClean="0">
                <a:latin typeface="Chiller" pitchFamily="82" charset="0"/>
              </a:rPr>
              <a:t> SACRAMENTAL</a:t>
            </a:r>
            <a:endParaRPr lang="en-GB" sz="9600" dirty="0">
              <a:latin typeface="Chiller" pitchFamily="82" charset="0"/>
            </a:endParaRPr>
          </a:p>
        </p:txBody>
      </p:sp>
    </p:spTree>
  </p:cSld>
  <p:clrMapOvr>
    <a:masterClrMapping/>
  </p:clrMapOvr>
  <p:transition spd="slow">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888" y="981075"/>
            <a:ext cx="7705725" cy="1584325"/>
          </a:xfrm>
        </p:spPr>
        <p:txBody>
          <a:bodyPr rtlCol="0">
            <a:normAutofit/>
          </a:bodyPr>
          <a:lstStyle/>
          <a:p>
            <a:pPr algn="ctr" fontAlgn="auto">
              <a:spcAft>
                <a:spcPts val="0"/>
              </a:spcAft>
              <a:defRPr/>
            </a:pPr>
            <a:r>
              <a:rPr lang="en-GB" sz="5400" dirty="0" smtClean="0">
                <a:solidFill>
                  <a:srgbClr val="FF0000"/>
                </a:solidFill>
                <a:latin typeface="Chiller" pitchFamily="82" charset="0"/>
              </a:rPr>
              <a:t>MISSIONARIES... </a:t>
            </a:r>
            <a:r>
              <a:rPr lang="en-GB" sz="5400" dirty="0" smtClean="0">
                <a:latin typeface="Chiller" pitchFamily="82" charset="0"/>
              </a:rPr>
              <a:t>                    </a:t>
            </a:r>
            <a:r>
              <a:rPr lang="en-GB" dirty="0" smtClean="0">
                <a:solidFill>
                  <a:srgbClr val="FF0000"/>
                </a:solidFill>
                <a:latin typeface="Chiller" pitchFamily="82" charset="0"/>
              </a:rPr>
              <a:t>disciples... Followers...   </a:t>
            </a:r>
            <a:r>
              <a:rPr lang="en-GB" dirty="0" smtClean="0">
                <a:solidFill>
                  <a:srgbClr val="008000"/>
                </a:solidFill>
                <a:latin typeface="Chiller" pitchFamily="82" charset="0"/>
              </a:rPr>
              <a:t>messengers...</a:t>
            </a:r>
            <a:endParaRPr lang="en-GB" dirty="0">
              <a:solidFill>
                <a:srgbClr val="008000"/>
              </a:solidFill>
              <a:latin typeface="Chiller" pitchFamily="82" charset="0"/>
            </a:endParaRPr>
          </a:p>
        </p:txBody>
      </p:sp>
      <p:sp>
        <p:nvSpPr>
          <p:cNvPr id="19458" name="TextBox 3"/>
          <p:cNvSpPr txBox="1">
            <a:spLocks noChangeArrowheads="1"/>
          </p:cNvSpPr>
          <p:nvPr/>
        </p:nvSpPr>
        <p:spPr bwMode="auto">
          <a:xfrm>
            <a:off x="1692275" y="3141663"/>
            <a:ext cx="6551613" cy="2154237"/>
          </a:xfrm>
          <a:prstGeom prst="rect">
            <a:avLst/>
          </a:prstGeom>
          <a:noFill/>
          <a:ln w="9525">
            <a:noFill/>
            <a:miter lim="800000"/>
            <a:headEnd/>
            <a:tailEnd/>
          </a:ln>
        </p:spPr>
        <p:txBody>
          <a:bodyPr>
            <a:spAutoFit/>
          </a:bodyPr>
          <a:lstStyle/>
          <a:p>
            <a:pPr algn="ctr"/>
            <a:r>
              <a:rPr lang="en-GB" sz="5400" b="1">
                <a:solidFill>
                  <a:srgbClr val="7030A0"/>
                </a:solidFill>
                <a:latin typeface="Chiller" pitchFamily="82" charset="0"/>
              </a:rPr>
              <a:t>GOSPEL...</a:t>
            </a:r>
          </a:p>
          <a:p>
            <a:pPr algn="ctr"/>
            <a:r>
              <a:rPr lang="en-GB" sz="4000" b="1">
                <a:solidFill>
                  <a:srgbClr val="7030A0"/>
                </a:solidFill>
                <a:latin typeface="Chiller" pitchFamily="82" charset="0"/>
              </a:rPr>
              <a:t>Certainty...fact..truth...</a:t>
            </a:r>
            <a:r>
              <a:rPr lang="en-GB" sz="4000" b="1">
                <a:solidFill>
                  <a:srgbClr val="008000"/>
                </a:solidFill>
                <a:latin typeface="Chiller" pitchFamily="82" charset="0"/>
              </a:rPr>
              <a:t>good news</a:t>
            </a:r>
            <a:r>
              <a:rPr lang="en-GB" sz="4000" b="1">
                <a:solidFill>
                  <a:srgbClr val="7030A0"/>
                </a:solidFill>
                <a:latin typeface="Chiller" pitchFamily="82" charset="0"/>
              </a:rPr>
              <a:t>...</a:t>
            </a:r>
          </a:p>
          <a:p>
            <a:pPr algn="ctr"/>
            <a:r>
              <a:rPr lang="en-GB" sz="4000" b="1">
                <a:solidFill>
                  <a:srgbClr val="7030A0"/>
                </a:solidFill>
                <a:latin typeface="Chiller" pitchFamily="82" charset="0"/>
              </a:rPr>
              <a:t>the last word !</a:t>
            </a:r>
          </a:p>
        </p:txBody>
      </p:sp>
    </p:spTree>
  </p:cSld>
  <p:clrMapOvr>
    <a:masterClrMapping/>
  </p:clrMapOvr>
  <p:transition spd="slow">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755650" y="188913"/>
            <a:ext cx="7696200" cy="1143000"/>
          </a:xfrm>
        </p:spPr>
        <p:txBody>
          <a:bodyPr/>
          <a:lstStyle/>
          <a:p>
            <a:r>
              <a:rPr lang="en-GB" altLang="en-US" sz="5400" b="1" smtClean="0">
                <a:latin typeface="Chiller" pitchFamily="82" charset="0"/>
              </a:rPr>
              <a:t>…some of the language of faith…</a:t>
            </a:r>
            <a:endParaRPr altLang="en-US" sz="5400" b="1" smtClean="0">
              <a:solidFill>
                <a:srgbClr val="FF0000"/>
              </a:solidFill>
              <a:latin typeface="Chiller" pitchFamily="82" charset="0"/>
            </a:endParaRPr>
          </a:p>
        </p:txBody>
      </p:sp>
      <p:sp>
        <p:nvSpPr>
          <p:cNvPr id="24579" name="Rectangle 3"/>
          <p:cNvSpPr>
            <a:spLocks noGrp="1" noChangeArrowheads="1"/>
          </p:cNvSpPr>
          <p:nvPr>
            <p:ph type="body" idx="1"/>
          </p:nvPr>
        </p:nvSpPr>
        <p:spPr>
          <a:xfrm>
            <a:off x="762000" y="1597025"/>
            <a:ext cx="8077200" cy="4297363"/>
          </a:xfrm>
        </p:spPr>
        <p:txBody>
          <a:bodyPr rtlCol="0">
            <a:normAutofit lnSpcReduction="10000"/>
          </a:bodyPr>
          <a:lstStyle/>
          <a:p>
            <a:pPr algn="ctr" fontAlgn="auto">
              <a:spcAft>
                <a:spcPts val="0"/>
              </a:spcAft>
              <a:buFontTx/>
              <a:buNone/>
              <a:defRPr/>
            </a:pPr>
            <a:r>
              <a:rPr lang="en-GB" altLang="en-US" sz="4400" dirty="0" smtClean="0"/>
              <a:t>Gloria;  Good Life;  </a:t>
            </a:r>
          </a:p>
          <a:p>
            <a:pPr algn="ctr" fontAlgn="auto">
              <a:spcAft>
                <a:spcPts val="0"/>
              </a:spcAft>
              <a:buFontTx/>
              <a:buNone/>
              <a:defRPr/>
            </a:pPr>
            <a:r>
              <a:rPr lang="en-GB" altLang="en-US" sz="4400" dirty="0" smtClean="0"/>
              <a:t>Paradise;  Pure;  Miracle;  Truth; Angel;  Salvatore; </a:t>
            </a:r>
          </a:p>
          <a:p>
            <a:pPr algn="ctr" fontAlgn="auto">
              <a:spcAft>
                <a:spcPts val="0"/>
              </a:spcAft>
              <a:buFontTx/>
              <a:buNone/>
              <a:defRPr/>
            </a:pPr>
            <a:r>
              <a:rPr lang="en-GB" altLang="en-US" sz="4400" dirty="0" smtClean="0"/>
              <a:t>Soul; Sacrifice; Heaven; Eternity; Devil; Hope; </a:t>
            </a:r>
          </a:p>
          <a:p>
            <a:pPr algn="ctr" fontAlgn="auto">
              <a:spcAft>
                <a:spcPts val="0"/>
              </a:spcAft>
              <a:buFontTx/>
              <a:buNone/>
              <a:defRPr/>
            </a:pPr>
            <a:r>
              <a:rPr lang="en-GB" altLang="en-US" sz="4400" dirty="0" smtClean="0"/>
              <a:t>Faith; Zeal.</a:t>
            </a:r>
            <a:endParaRPr lang="en-US" altLang="en-US" sz="4400" dirty="0" smtClean="0"/>
          </a:p>
        </p:txBody>
      </p:sp>
    </p:spTree>
  </p:cSld>
  <p:clrMapOvr>
    <a:masterClrMapping/>
  </p:clrMapOvr>
  <p:transition spd="slow" advClick="0">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slide_19"/>
          <p:cNvPicPr>
            <a:picLocks noChangeAspect="1" noChangeArrowheads="1"/>
          </p:cNvPicPr>
          <p:nvPr/>
        </p:nvPicPr>
        <p:blipFill>
          <a:blip r:embed="rId3"/>
          <a:srcRect/>
          <a:stretch>
            <a:fillRect/>
          </a:stretch>
        </p:blipFill>
        <p:spPr bwMode="auto">
          <a:xfrm>
            <a:off x="684213" y="620713"/>
            <a:ext cx="7173912" cy="551815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slide_23"/>
          <p:cNvPicPr>
            <a:picLocks noChangeAspect="1" noChangeArrowheads="1"/>
          </p:cNvPicPr>
          <p:nvPr/>
        </p:nvPicPr>
        <p:blipFill>
          <a:blip r:embed="rId3"/>
          <a:srcRect/>
          <a:stretch>
            <a:fillRect/>
          </a:stretch>
        </p:blipFill>
        <p:spPr bwMode="auto">
          <a:xfrm>
            <a:off x="1403350" y="0"/>
            <a:ext cx="6553200" cy="685800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2636838"/>
            <a:ext cx="6121400" cy="1362075"/>
          </a:xfrm>
        </p:spPr>
        <p:txBody>
          <a:bodyPr rtlCol="0">
            <a:noAutofit/>
          </a:bodyPr>
          <a:lstStyle/>
          <a:p>
            <a:pPr fontAlgn="auto">
              <a:spcAft>
                <a:spcPts val="0"/>
              </a:spcAft>
              <a:defRPr/>
            </a:pPr>
            <a:r>
              <a:rPr lang="en-GB" sz="9600" dirty="0" smtClean="0">
                <a:latin typeface="Chiller" pitchFamily="82" charset="0"/>
              </a:rPr>
              <a:t>relational</a:t>
            </a:r>
            <a:endParaRPr lang="en-GB" sz="9600" dirty="0">
              <a:latin typeface="Chiller" pitchFamily="82" charset="0"/>
            </a:endParaRPr>
          </a:p>
        </p:txBody>
      </p:sp>
    </p:spTree>
  </p:cSld>
  <p:clrMapOvr>
    <a:masterClrMapping/>
  </p:clrMapOvr>
  <p:transition spd="slow">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slide_18"/>
          <p:cNvPicPr>
            <a:picLocks noChangeAspect="1" noChangeArrowheads="1"/>
          </p:cNvPicPr>
          <p:nvPr/>
        </p:nvPicPr>
        <p:blipFill>
          <a:blip r:embed="rId3"/>
          <a:srcRect/>
          <a:stretch>
            <a:fillRect/>
          </a:stretch>
        </p:blipFill>
        <p:spPr bwMode="auto">
          <a:xfrm>
            <a:off x="900113" y="333375"/>
            <a:ext cx="7696200" cy="5621338"/>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catholic-driving"/>
          <p:cNvPicPr>
            <a:picLocks noChangeAspect="1" noChangeArrowheads="1"/>
          </p:cNvPicPr>
          <p:nvPr/>
        </p:nvPicPr>
        <p:blipFill>
          <a:blip r:embed="rId3">
            <a:lum bright="-6000"/>
          </a:blip>
          <a:srcRect l="4529" r="7942" b="8786"/>
          <a:stretch>
            <a:fillRect/>
          </a:stretch>
        </p:blipFill>
        <p:spPr bwMode="auto">
          <a:xfrm>
            <a:off x="5148263" y="476250"/>
            <a:ext cx="3779837" cy="5949950"/>
          </a:xfrm>
          <a:prstGeom prst="rect">
            <a:avLst/>
          </a:prstGeom>
          <a:noFill/>
          <a:ln w="9525">
            <a:noFill/>
            <a:miter lim="800000"/>
            <a:headEnd/>
            <a:tailEnd/>
          </a:ln>
        </p:spPr>
      </p:pic>
      <p:sp>
        <p:nvSpPr>
          <p:cNvPr id="66562" name="Text Box 6"/>
          <p:cNvSpPr txBox="1">
            <a:spLocks noChangeArrowheads="1"/>
          </p:cNvSpPr>
          <p:nvPr/>
        </p:nvSpPr>
        <p:spPr bwMode="auto">
          <a:xfrm>
            <a:off x="755650" y="1700213"/>
            <a:ext cx="3600450" cy="2771775"/>
          </a:xfrm>
          <a:prstGeom prst="rect">
            <a:avLst/>
          </a:prstGeom>
          <a:noFill/>
          <a:ln w="9525">
            <a:noFill/>
            <a:miter lim="800000"/>
            <a:headEnd/>
            <a:tailEnd/>
          </a:ln>
        </p:spPr>
        <p:txBody>
          <a:bodyPr>
            <a:spAutoFit/>
          </a:bodyPr>
          <a:lstStyle/>
          <a:p>
            <a:pPr>
              <a:spcBef>
                <a:spcPct val="50000"/>
              </a:spcBef>
            </a:pPr>
            <a:r>
              <a:rPr lang="en-GB" sz="4400">
                <a:latin typeface="Century Gothic" pitchFamily="34" charset="0"/>
              </a:rPr>
              <a:t>Certain  behaviours are expected</a:t>
            </a:r>
            <a:endParaRPr lang="en-US" sz="4400">
              <a:latin typeface="Century Gothic" pitchFamily="34" charset="0"/>
            </a:endParaRPr>
          </a:p>
        </p:txBody>
      </p:sp>
    </p:spTree>
  </p:cSld>
  <p:clrMapOvr>
    <a:masterClrMapping/>
  </p:clrMapOvr>
  <p:transition spd="slow">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ty"/>
          <p:cNvPicPr>
            <a:picLocks noChangeAspect="1" noChangeArrowheads="1"/>
          </p:cNvPicPr>
          <p:nvPr/>
        </p:nvPicPr>
        <p:blipFill>
          <a:blip r:embed="rId3">
            <a:lum contrast="72000"/>
          </a:blip>
          <a:srcRect t="12209"/>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Kathryn%20Anthony%20Opticians%20Bath%20Contact%20Lenses"/>
          <p:cNvPicPr>
            <a:picLocks noChangeAspect="1" noChangeArrowheads="1"/>
          </p:cNvPicPr>
          <p:nvPr/>
        </p:nvPicPr>
        <p:blipFill>
          <a:blip r:embed="rId3">
            <a:lum contrast="24000"/>
          </a:blip>
          <a:srcRect l="29504"/>
          <a:stretch>
            <a:fillRect/>
          </a:stretch>
        </p:blipFill>
        <p:spPr bwMode="auto">
          <a:xfrm>
            <a:off x="4211638" y="0"/>
            <a:ext cx="4608512" cy="6858000"/>
          </a:xfrm>
          <a:prstGeom prst="rect">
            <a:avLst/>
          </a:prstGeom>
          <a:noFill/>
          <a:ln w="9525">
            <a:noFill/>
            <a:miter lim="800000"/>
            <a:headEnd/>
            <a:tailEnd/>
          </a:ln>
        </p:spPr>
      </p:pic>
      <p:sp>
        <p:nvSpPr>
          <p:cNvPr id="70658" name="Line 3"/>
          <p:cNvSpPr>
            <a:spLocks noChangeShapeType="1"/>
          </p:cNvSpPr>
          <p:nvPr/>
        </p:nvSpPr>
        <p:spPr bwMode="auto">
          <a:xfrm>
            <a:off x="4211638" y="0"/>
            <a:ext cx="0" cy="6858000"/>
          </a:xfrm>
          <a:prstGeom prst="line">
            <a:avLst/>
          </a:prstGeom>
          <a:noFill/>
          <a:ln w="9525">
            <a:solidFill>
              <a:schemeClr val="tx1"/>
            </a:solidFill>
            <a:round/>
            <a:headEnd/>
            <a:tailEnd/>
          </a:ln>
        </p:spPr>
        <p:txBody>
          <a:bodyPr/>
          <a:lstStyle/>
          <a:p>
            <a:endParaRPr lang="en-US"/>
          </a:p>
        </p:txBody>
      </p:sp>
      <p:sp>
        <p:nvSpPr>
          <p:cNvPr id="398340" name="Text Box 4"/>
          <p:cNvSpPr txBox="1">
            <a:spLocks noChangeArrowheads="1"/>
          </p:cNvSpPr>
          <p:nvPr/>
        </p:nvSpPr>
        <p:spPr bwMode="auto">
          <a:xfrm>
            <a:off x="684213" y="5516563"/>
            <a:ext cx="3384550" cy="822325"/>
          </a:xfrm>
          <a:prstGeom prst="rect">
            <a:avLst/>
          </a:prstGeom>
          <a:noFill/>
          <a:ln w="9525">
            <a:noFill/>
            <a:miter lim="800000"/>
            <a:headEnd/>
            <a:tailEnd/>
          </a:ln>
        </p:spPr>
        <p:txBody>
          <a:bodyPr>
            <a:spAutoFit/>
          </a:bodyPr>
          <a:lstStyle/>
          <a:p>
            <a:pPr>
              <a:spcBef>
                <a:spcPct val="50000"/>
              </a:spcBef>
            </a:pPr>
            <a:r>
              <a:rPr lang="en-GB" sz="2400">
                <a:latin typeface="Calibri" pitchFamily="34" charset="0"/>
              </a:rPr>
              <a:t>But to the grateful eye, everything is a blessing</a:t>
            </a:r>
            <a:endParaRPr lang="en-US" sz="2400">
              <a:latin typeface="Calibri" pitchFamily="34" charset="0"/>
            </a:endParaRPr>
          </a:p>
        </p:txBody>
      </p:sp>
      <p:sp>
        <p:nvSpPr>
          <p:cNvPr id="70660" name="Text Box 5"/>
          <p:cNvSpPr txBox="1">
            <a:spLocks noChangeArrowheads="1"/>
          </p:cNvSpPr>
          <p:nvPr/>
        </p:nvSpPr>
        <p:spPr bwMode="auto">
          <a:xfrm>
            <a:off x="250825" y="188913"/>
            <a:ext cx="3889375" cy="396875"/>
          </a:xfrm>
          <a:prstGeom prst="rect">
            <a:avLst/>
          </a:prstGeom>
          <a:noFill/>
          <a:ln w="9525">
            <a:noFill/>
            <a:miter lim="800000"/>
            <a:headEnd/>
            <a:tailEnd/>
          </a:ln>
        </p:spPr>
        <p:txBody>
          <a:bodyPr>
            <a:spAutoFit/>
          </a:bodyPr>
          <a:lstStyle/>
          <a:p>
            <a:pPr>
              <a:spcBef>
                <a:spcPct val="50000"/>
              </a:spcBef>
            </a:pPr>
            <a:r>
              <a:rPr lang="en-GB" sz="2000" b="1">
                <a:latin typeface="Century Gothic" pitchFamily="34" charset="0"/>
              </a:rPr>
              <a:t>Anam Cara – John Donoghue</a:t>
            </a:r>
            <a:endParaRPr lang="en-US" sz="2000" b="1">
              <a:latin typeface="Century Gothic" pitchFamily="34" charset="0"/>
            </a:endParaRPr>
          </a:p>
        </p:txBody>
      </p:sp>
      <p:sp>
        <p:nvSpPr>
          <p:cNvPr id="70661" name="Line 6"/>
          <p:cNvSpPr>
            <a:spLocks noChangeShapeType="1"/>
          </p:cNvSpPr>
          <p:nvPr/>
        </p:nvSpPr>
        <p:spPr bwMode="auto">
          <a:xfrm>
            <a:off x="0" y="765175"/>
            <a:ext cx="4211638" cy="0"/>
          </a:xfrm>
          <a:prstGeom prst="line">
            <a:avLst/>
          </a:prstGeom>
          <a:noFill/>
          <a:ln w="9525">
            <a:solidFill>
              <a:schemeClr val="tx1"/>
            </a:solidFill>
            <a:round/>
            <a:headEnd/>
            <a:tailEnd/>
          </a:ln>
        </p:spPr>
        <p:txBody>
          <a:bodyPr/>
          <a:lstStyle/>
          <a:p>
            <a:endParaRPr lang="en-US"/>
          </a:p>
        </p:txBody>
      </p:sp>
      <p:sp>
        <p:nvSpPr>
          <p:cNvPr id="398343" name="Text Box 7"/>
          <p:cNvSpPr txBox="1">
            <a:spLocks noChangeArrowheads="1"/>
          </p:cNvSpPr>
          <p:nvPr/>
        </p:nvSpPr>
        <p:spPr bwMode="auto">
          <a:xfrm>
            <a:off x="323850" y="836613"/>
            <a:ext cx="3744913" cy="641350"/>
          </a:xfrm>
          <a:prstGeom prst="rect">
            <a:avLst/>
          </a:prstGeom>
          <a:noFill/>
          <a:ln w="9525">
            <a:noFill/>
            <a:miter lim="800000"/>
            <a:headEnd/>
            <a:tailEnd/>
          </a:ln>
        </p:spPr>
        <p:txBody>
          <a:bodyPr>
            <a:spAutoFit/>
          </a:bodyPr>
          <a:lstStyle/>
          <a:p>
            <a:pPr>
              <a:spcBef>
                <a:spcPct val="50000"/>
              </a:spcBef>
            </a:pPr>
            <a:r>
              <a:rPr lang="en-GB">
                <a:latin typeface="Calibri" pitchFamily="34" charset="0"/>
              </a:rPr>
              <a:t>To the inferior eye, everything is greater</a:t>
            </a:r>
            <a:endParaRPr lang="en-US">
              <a:latin typeface="Calibri" pitchFamily="34" charset="0"/>
            </a:endParaRPr>
          </a:p>
        </p:txBody>
      </p:sp>
      <p:sp>
        <p:nvSpPr>
          <p:cNvPr id="398344" name="Text Box 8"/>
          <p:cNvSpPr txBox="1">
            <a:spLocks noChangeArrowheads="1"/>
          </p:cNvSpPr>
          <p:nvPr/>
        </p:nvSpPr>
        <p:spPr bwMode="auto">
          <a:xfrm>
            <a:off x="323850" y="1412875"/>
            <a:ext cx="3816350" cy="641350"/>
          </a:xfrm>
          <a:prstGeom prst="rect">
            <a:avLst/>
          </a:prstGeom>
          <a:noFill/>
          <a:ln w="9525">
            <a:noFill/>
            <a:miter lim="800000"/>
            <a:headEnd/>
            <a:tailEnd/>
          </a:ln>
        </p:spPr>
        <p:txBody>
          <a:bodyPr>
            <a:spAutoFit/>
          </a:bodyPr>
          <a:lstStyle/>
          <a:p>
            <a:pPr>
              <a:spcBef>
                <a:spcPct val="50000"/>
              </a:spcBef>
            </a:pPr>
            <a:r>
              <a:rPr lang="en-GB">
                <a:latin typeface="Calibri" pitchFamily="34" charset="0"/>
              </a:rPr>
              <a:t>To the resentful eye, everything is demanding</a:t>
            </a:r>
            <a:endParaRPr lang="en-US">
              <a:latin typeface="Calibri" pitchFamily="34" charset="0"/>
            </a:endParaRPr>
          </a:p>
        </p:txBody>
      </p:sp>
      <p:sp>
        <p:nvSpPr>
          <p:cNvPr id="398345" name="Text Box 9"/>
          <p:cNvSpPr txBox="1">
            <a:spLocks noChangeArrowheads="1"/>
          </p:cNvSpPr>
          <p:nvPr/>
        </p:nvSpPr>
        <p:spPr bwMode="auto">
          <a:xfrm>
            <a:off x="323850" y="2060575"/>
            <a:ext cx="3671888" cy="641350"/>
          </a:xfrm>
          <a:prstGeom prst="rect">
            <a:avLst/>
          </a:prstGeom>
          <a:noFill/>
          <a:ln w="9525">
            <a:noFill/>
            <a:miter lim="800000"/>
            <a:headEnd/>
            <a:tailEnd/>
          </a:ln>
        </p:spPr>
        <p:txBody>
          <a:bodyPr>
            <a:spAutoFit/>
          </a:bodyPr>
          <a:lstStyle/>
          <a:p>
            <a:pPr>
              <a:spcBef>
                <a:spcPct val="50000"/>
              </a:spcBef>
            </a:pPr>
            <a:r>
              <a:rPr lang="en-GB">
                <a:latin typeface="Calibri" pitchFamily="34" charset="0"/>
              </a:rPr>
              <a:t>To the controling eye, everything is a threat</a:t>
            </a:r>
            <a:endParaRPr lang="en-US">
              <a:latin typeface="Calibri" pitchFamily="34" charset="0"/>
            </a:endParaRPr>
          </a:p>
        </p:txBody>
      </p:sp>
      <p:sp>
        <p:nvSpPr>
          <p:cNvPr id="398346" name="Text Box 10"/>
          <p:cNvSpPr txBox="1">
            <a:spLocks noChangeArrowheads="1"/>
          </p:cNvSpPr>
          <p:nvPr/>
        </p:nvSpPr>
        <p:spPr bwMode="auto">
          <a:xfrm>
            <a:off x="323850" y="2708275"/>
            <a:ext cx="3384550" cy="641350"/>
          </a:xfrm>
          <a:prstGeom prst="rect">
            <a:avLst/>
          </a:prstGeom>
          <a:noFill/>
          <a:ln w="9525">
            <a:noFill/>
            <a:miter lim="800000"/>
            <a:headEnd/>
            <a:tailEnd/>
          </a:ln>
        </p:spPr>
        <p:txBody>
          <a:bodyPr>
            <a:spAutoFit/>
          </a:bodyPr>
          <a:lstStyle/>
          <a:p>
            <a:pPr>
              <a:spcBef>
                <a:spcPct val="50000"/>
              </a:spcBef>
            </a:pPr>
            <a:r>
              <a:rPr lang="en-GB">
                <a:latin typeface="Calibri" pitchFamily="34" charset="0"/>
              </a:rPr>
              <a:t>To the greedy eye, everything is expensive</a:t>
            </a:r>
            <a:endParaRPr lang="en-US">
              <a:latin typeface="Calibri" pitchFamily="34" charset="0"/>
            </a:endParaRPr>
          </a:p>
        </p:txBody>
      </p:sp>
      <p:sp>
        <p:nvSpPr>
          <p:cNvPr id="398347" name="Text Box 11"/>
          <p:cNvSpPr txBox="1">
            <a:spLocks noChangeArrowheads="1"/>
          </p:cNvSpPr>
          <p:nvPr/>
        </p:nvSpPr>
        <p:spPr bwMode="auto">
          <a:xfrm>
            <a:off x="323850" y="3357563"/>
            <a:ext cx="3527425" cy="641350"/>
          </a:xfrm>
          <a:prstGeom prst="rect">
            <a:avLst/>
          </a:prstGeom>
          <a:noFill/>
          <a:ln w="9525">
            <a:noFill/>
            <a:miter lim="800000"/>
            <a:headEnd/>
            <a:tailEnd/>
          </a:ln>
        </p:spPr>
        <p:txBody>
          <a:bodyPr>
            <a:spAutoFit/>
          </a:bodyPr>
          <a:lstStyle/>
          <a:p>
            <a:pPr>
              <a:spcBef>
                <a:spcPct val="50000"/>
              </a:spcBef>
            </a:pPr>
            <a:r>
              <a:rPr lang="en-GB">
                <a:latin typeface="Calibri" pitchFamily="34" charset="0"/>
              </a:rPr>
              <a:t>To the possessive eye everything is desirable</a:t>
            </a:r>
            <a:endParaRPr lang="en-US">
              <a:latin typeface="Calibri" pitchFamily="34" charset="0"/>
            </a:endParaRPr>
          </a:p>
        </p:txBody>
      </p:sp>
      <p:sp>
        <p:nvSpPr>
          <p:cNvPr id="398348" name="Text Box 12"/>
          <p:cNvSpPr txBox="1">
            <a:spLocks noChangeArrowheads="1"/>
          </p:cNvSpPr>
          <p:nvPr/>
        </p:nvSpPr>
        <p:spPr bwMode="auto">
          <a:xfrm>
            <a:off x="323850" y="4005263"/>
            <a:ext cx="3671888" cy="641350"/>
          </a:xfrm>
          <a:prstGeom prst="rect">
            <a:avLst/>
          </a:prstGeom>
          <a:noFill/>
          <a:ln w="9525">
            <a:noFill/>
            <a:miter lim="800000"/>
            <a:headEnd/>
            <a:tailEnd/>
          </a:ln>
        </p:spPr>
        <p:txBody>
          <a:bodyPr>
            <a:spAutoFit/>
          </a:bodyPr>
          <a:lstStyle/>
          <a:p>
            <a:pPr>
              <a:spcBef>
                <a:spcPct val="50000"/>
              </a:spcBef>
            </a:pPr>
            <a:r>
              <a:rPr lang="en-GB">
                <a:latin typeface="Calibri" pitchFamily="34" charset="0"/>
              </a:rPr>
              <a:t>To the cautious eye, everything is a risk </a:t>
            </a:r>
            <a:endParaRPr lang="en-US">
              <a:latin typeface="Calibri" pitchFamily="34" charset="0"/>
            </a:endParaRPr>
          </a:p>
        </p:txBody>
      </p:sp>
      <p:sp>
        <p:nvSpPr>
          <p:cNvPr id="398349" name="Text Box 13"/>
          <p:cNvSpPr txBox="1">
            <a:spLocks noChangeArrowheads="1"/>
          </p:cNvSpPr>
          <p:nvPr/>
        </p:nvSpPr>
        <p:spPr bwMode="auto">
          <a:xfrm>
            <a:off x="323850" y="4652963"/>
            <a:ext cx="3743325" cy="641350"/>
          </a:xfrm>
          <a:prstGeom prst="rect">
            <a:avLst/>
          </a:prstGeom>
          <a:noFill/>
          <a:ln w="9525">
            <a:noFill/>
            <a:miter lim="800000"/>
            <a:headEnd/>
            <a:tailEnd/>
          </a:ln>
        </p:spPr>
        <p:txBody>
          <a:bodyPr>
            <a:spAutoFit/>
          </a:bodyPr>
          <a:lstStyle/>
          <a:p>
            <a:pPr>
              <a:spcBef>
                <a:spcPct val="50000"/>
              </a:spcBef>
            </a:pPr>
            <a:r>
              <a:rPr lang="en-GB">
                <a:latin typeface="Calibri" pitchFamily="34" charset="0"/>
              </a:rPr>
              <a:t>To the demanding eye, everything is a disappointment</a:t>
            </a:r>
            <a:endParaRPr lang="en-US">
              <a:latin typeface="Calibri" pitchFamily="34" charset="0"/>
            </a:endParaRPr>
          </a:p>
        </p:txBody>
      </p:sp>
      <p:sp>
        <p:nvSpPr>
          <p:cNvPr id="70669" name="Line 14"/>
          <p:cNvSpPr>
            <a:spLocks noChangeShapeType="1"/>
          </p:cNvSpPr>
          <p:nvPr/>
        </p:nvSpPr>
        <p:spPr bwMode="auto">
          <a:xfrm>
            <a:off x="8820150" y="0"/>
            <a:ext cx="0" cy="6858000"/>
          </a:xfrm>
          <a:prstGeom prst="line">
            <a:avLst/>
          </a:prstGeom>
          <a:noFill/>
          <a:ln w="9525">
            <a:solidFill>
              <a:schemeClr val="tx1"/>
            </a:solidFill>
            <a:round/>
            <a:headEnd/>
            <a:tailEnd/>
          </a:ln>
        </p:spPr>
        <p:txBody>
          <a:bodyPr/>
          <a:lstStyle/>
          <a:p>
            <a:endParaRPr lang="en-US"/>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8343"/>
                                        </p:tgtEl>
                                        <p:attrNameLst>
                                          <p:attrName>style.visibility</p:attrName>
                                        </p:attrNameLst>
                                      </p:cBhvr>
                                      <p:to>
                                        <p:strVal val="visible"/>
                                      </p:to>
                                    </p:set>
                                    <p:animEffect transition="in" filter="fade">
                                      <p:cBhvr>
                                        <p:cTn id="7" dur="2000"/>
                                        <p:tgtEl>
                                          <p:spTgt spid="3983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8344"/>
                                        </p:tgtEl>
                                        <p:attrNameLst>
                                          <p:attrName>style.visibility</p:attrName>
                                        </p:attrNameLst>
                                      </p:cBhvr>
                                      <p:to>
                                        <p:strVal val="visible"/>
                                      </p:to>
                                    </p:set>
                                    <p:animEffect transition="in" filter="fade">
                                      <p:cBhvr>
                                        <p:cTn id="12" dur="2000"/>
                                        <p:tgtEl>
                                          <p:spTgt spid="3983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8345"/>
                                        </p:tgtEl>
                                        <p:attrNameLst>
                                          <p:attrName>style.visibility</p:attrName>
                                        </p:attrNameLst>
                                      </p:cBhvr>
                                      <p:to>
                                        <p:strVal val="visible"/>
                                      </p:to>
                                    </p:set>
                                    <p:animEffect transition="in" filter="fade">
                                      <p:cBhvr>
                                        <p:cTn id="17" dur="2000"/>
                                        <p:tgtEl>
                                          <p:spTgt spid="3983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8346"/>
                                        </p:tgtEl>
                                        <p:attrNameLst>
                                          <p:attrName>style.visibility</p:attrName>
                                        </p:attrNameLst>
                                      </p:cBhvr>
                                      <p:to>
                                        <p:strVal val="visible"/>
                                      </p:to>
                                    </p:set>
                                    <p:animEffect transition="in" filter="fade">
                                      <p:cBhvr>
                                        <p:cTn id="22" dur="2000"/>
                                        <p:tgtEl>
                                          <p:spTgt spid="3983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98347"/>
                                        </p:tgtEl>
                                        <p:attrNameLst>
                                          <p:attrName>style.visibility</p:attrName>
                                        </p:attrNameLst>
                                      </p:cBhvr>
                                      <p:to>
                                        <p:strVal val="visible"/>
                                      </p:to>
                                    </p:set>
                                    <p:animEffect transition="in" filter="fade">
                                      <p:cBhvr>
                                        <p:cTn id="27" dur="2000"/>
                                        <p:tgtEl>
                                          <p:spTgt spid="3983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8348"/>
                                        </p:tgtEl>
                                        <p:attrNameLst>
                                          <p:attrName>style.visibility</p:attrName>
                                        </p:attrNameLst>
                                      </p:cBhvr>
                                      <p:to>
                                        <p:strVal val="visible"/>
                                      </p:to>
                                    </p:set>
                                    <p:animEffect transition="in" filter="fade">
                                      <p:cBhvr>
                                        <p:cTn id="32" dur="2000"/>
                                        <p:tgtEl>
                                          <p:spTgt spid="3983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8349"/>
                                        </p:tgtEl>
                                        <p:attrNameLst>
                                          <p:attrName>style.visibility</p:attrName>
                                        </p:attrNameLst>
                                      </p:cBhvr>
                                      <p:to>
                                        <p:strVal val="visible"/>
                                      </p:to>
                                    </p:set>
                                    <p:animEffect transition="in" filter="fade">
                                      <p:cBhvr>
                                        <p:cTn id="37" dur="2000"/>
                                        <p:tgtEl>
                                          <p:spTgt spid="39834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98340"/>
                                        </p:tgtEl>
                                        <p:attrNameLst>
                                          <p:attrName>style.visibility</p:attrName>
                                        </p:attrNameLst>
                                      </p:cBhvr>
                                      <p:to>
                                        <p:strVal val="visible"/>
                                      </p:to>
                                    </p:set>
                                    <p:animEffect transition="in" filter="fade">
                                      <p:cBhvr>
                                        <p:cTn id="42" dur="2000"/>
                                        <p:tgtEl>
                                          <p:spTgt spid="398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0" grpId="0"/>
      <p:bldP spid="398343" grpId="0"/>
      <p:bldP spid="398344" grpId="0"/>
      <p:bldP spid="398345" grpId="0"/>
      <p:bldP spid="398346" grpId="0"/>
      <p:bldP spid="398347" grpId="0"/>
      <p:bldP spid="398348" grpId="0"/>
      <p:bldP spid="39834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2852738"/>
            <a:ext cx="7488238" cy="1362075"/>
          </a:xfrm>
        </p:spPr>
        <p:txBody>
          <a:bodyPr>
            <a:noAutofit/>
          </a:bodyPr>
          <a:lstStyle/>
          <a:p>
            <a:r>
              <a:rPr lang="en-GB" sz="8000" cap="none" smtClean="0">
                <a:latin typeface="Chiller" pitchFamily="82" charset="0"/>
              </a:rPr>
              <a:t> TRANSFORMATIONAL</a:t>
            </a:r>
          </a:p>
        </p:txBody>
      </p:sp>
    </p:spTree>
  </p:cSld>
  <p:clrMapOvr>
    <a:masterClrMapping/>
  </p:clrMapOvr>
  <p:transition spd="slow">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slide_07"/>
          <p:cNvPicPr>
            <a:picLocks noChangeAspect="1" noChangeArrowheads="1"/>
          </p:cNvPicPr>
          <p:nvPr/>
        </p:nvPicPr>
        <p:blipFill>
          <a:blip r:embed="rId3"/>
          <a:srcRect/>
          <a:stretch>
            <a:fillRect/>
          </a:stretch>
        </p:blipFill>
        <p:spPr bwMode="auto">
          <a:xfrm>
            <a:off x="827088" y="1268413"/>
            <a:ext cx="8037512" cy="4440237"/>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269875"/>
            <a:ext cx="7123113" cy="566738"/>
          </a:xfrm>
        </p:spPr>
        <p:txBody>
          <a:bodyPr rtlCol="0">
            <a:normAutofit fontScale="90000"/>
          </a:bodyPr>
          <a:lstStyle/>
          <a:p>
            <a:pPr algn="ctr" fontAlgn="auto">
              <a:spcAft>
                <a:spcPts val="0"/>
              </a:spcAft>
              <a:defRPr/>
            </a:pPr>
            <a:endParaRPr lang="en-GB"/>
          </a:p>
        </p:txBody>
      </p:sp>
      <p:sp>
        <p:nvSpPr>
          <p:cNvPr id="5" name="Content Placeholder 4"/>
          <p:cNvSpPr>
            <a:spLocks noGrp="1"/>
          </p:cNvSpPr>
          <p:nvPr>
            <p:ph idx="1"/>
          </p:nvPr>
        </p:nvSpPr>
        <p:spPr>
          <a:xfrm>
            <a:off x="755650" y="1125538"/>
            <a:ext cx="7920038" cy="5040312"/>
          </a:xfrm>
        </p:spPr>
        <p:txBody>
          <a:bodyPr rtlCol="0">
            <a:normAutofit fontScale="92500" lnSpcReduction="20000"/>
          </a:bodyPr>
          <a:lstStyle/>
          <a:p>
            <a:pPr algn="ctr" fontAlgn="auto">
              <a:spcAft>
                <a:spcPts val="0"/>
              </a:spcAft>
              <a:buFont typeface="Arial" pitchFamily="34" charset="0"/>
              <a:buNone/>
              <a:defRPr/>
            </a:pPr>
            <a:r>
              <a:rPr lang="en-GB" sz="6000" b="1" dirty="0" smtClean="0">
                <a:latin typeface="Chiller" pitchFamily="82" charset="0"/>
              </a:rPr>
              <a:t>GOOD NEWS </a:t>
            </a:r>
          </a:p>
          <a:p>
            <a:pPr algn="ctr" fontAlgn="auto">
              <a:spcAft>
                <a:spcPts val="0"/>
              </a:spcAft>
              <a:buFont typeface="Arial" pitchFamily="34" charset="0"/>
              <a:buNone/>
              <a:defRPr/>
            </a:pPr>
            <a:r>
              <a:rPr lang="en-GB" sz="6000" b="1" dirty="0" smtClean="0">
                <a:latin typeface="Chiller" pitchFamily="82" charset="0"/>
              </a:rPr>
              <a:t>and </a:t>
            </a:r>
          </a:p>
          <a:p>
            <a:pPr algn="ctr" fontAlgn="auto">
              <a:spcAft>
                <a:spcPts val="0"/>
              </a:spcAft>
              <a:buFont typeface="Arial" pitchFamily="34" charset="0"/>
              <a:buNone/>
              <a:defRPr/>
            </a:pPr>
            <a:r>
              <a:rPr lang="en-GB" sz="6000" b="1" dirty="0" smtClean="0">
                <a:latin typeface="Chiller" pitchFamily="82" charset="0"/>
              </a:rPr>
              <a:t>how it </a:t>
            </a:r>
          </a:p>
          <a:p>
            <a:pPr algn="ctr" fontAlgn="auto">
              <a:spcAft>
                <a:spcPts val="0"/>
              </a:spcAft>
              <a:buFont typeface="Arial" pitchFamily="34" charset="0"/>
              <a:buNone/>
              <a:defRPr/>
            </a:pPr>
            <a:r>
              <a:rPr lang="en-GB" sz="6000" b="1" dirty="0" smtClean="0">
                <a:latin typeface="Chiller" pitchFamily="82" charset="0"/>
              </a:rPr>
              <a:t>MUST IMPACT </a:t>
            </a:r>
          </a:p>
          <a:p>
            <a:pPr algn="ctr" fontAlgn="auto">
              <a:spcAft>
                <a:spcPts val="0"/>
              </a:spcAft>
              <a:buFont typeface="Arial" pitchFamily="34" charset="0"/>
              <a:buNone/>
              <a:defRPr/>
            </a:pPr>
            <a:r>
              <a:rPr lang="en-GB" sz="3500" b="1" dirty="0" smtClean="0">
                <a:latin typeface="Chiller" pitchFamily="82" charset="0"/>
              </a:rPr>
              <a:t>(</a:t>
            </a:r>
            <a:r>
              <a:rPr lang="en-GB" sz="3500" b="1" dirty="0" err="1" smtClean="0">
                <a:latin typeface="Chiller" pitchFamily="82" charset="0"/>
              </a:rPr>
              <a:t>shape;mould;influence;form</a:t>
            </a:r>
            <a:r>
              <a:rPr lang="en-GB" sz="3500" b="1" dirty="0" smtClean="0">
                <a:latin typeface="Chiller" pitchFamily="82" charset="0"/>
              </a:rPr>
              <a:t>)</a:t>
            </a:r>
          </a:p>
          <a:p>
            <a:pPr algn="ctr" fontAlgn="auto">
              <a:spcAft>
                <a:spcPts val="0"/>
              </a:spcAft>
              <a:buFont typeface="Arial" pitchFamily="34" charset="0"/>
              <a:buNone/>
              <a:defRPr/>
            </a:pPr>
            <a:r>
              <a:rPr lang="en-GB" sz="6000" b="1" dirty="0" smtClean="0">
                <a:latin typeface="Chiller" pitchFamily="82" charset="0"/>
              </a:rPr>
              <a:t>in our schools.</a:t>
            </a:r>
          </a:p>
        </p:txBody>
      </p:sp>
    </p:spTree>
  </p:cSld>
  <p:clrMapOvr>
    <a:masterClrMapping/>
  </p:clrMapOvr>
  <p:transition spd="slow">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0825" y="908050"/>
            <a:ext cx="8569325" cy="1470025"/>
          </a:xfrm>
        </p:spPr>
        <p:txBody>
          <a:bodyPr rtlCol="0">
            <a:normAutofit fontScale="90000"/>
          </a:bodyPr>
          <a:lstStyle/>
          <a:p>
            <a:pPr fontAlgn="auto">
              <a:spcAft>
                <a:spcPts val="0"/>
              </a:spcAft>
              <a:defRPr/>
            </a:pPr>
            <a:r>
              <a:rPr lang="en-GB" dirty="0" smtClean="0">
                <a:latin typeface="Chiller" pitchFamily="82" charset="0"/>
              </a:rPr>
              <a:t>A FULLY ALIVE HUMAN PERSON...</a:t>
            </a:r>
            <a:br>
              <a:rPr lang="en-GB" dirty="0" smtClean="0">
                <a:latin typeface="Chiller" pitchFamily="82" charset="0"/>
              </a:rPr>
            </a:br>
            <a:r>
              <a:rPr lang="en-GB" dirty="0" smtClean="0">
                <a:latin typeface="Chiller" pitchFamily="82" charset="0"/>
              </a:rPr>
              <a:t/>
            </a:r>
            <a:br>
              <a:rPr lang="en-GB" dirty="0" smtClean="0">
                <a:latin typeface="Chiller" pitchFamily="82" charset="0"/>
              </a:rPr>
            </a:br>
            <a:r>
              <a:rPr lang="en-GB" sz="3600" b="0" dirty="0" smtClean="0"/>
              <a:t>TRAINING THE EYE...</a:t>
            </a:r>
            <a:br>
              <a:rPr lang="en-GB" sz="3600" b="0" dirty="0" smtClean="0"/>
            </a:br>
            <a:r>
              <a:rPr lang="en-GB" sz="3600" b="0" dirty="0" smtClean="0"/>
              <a:t>CULTIVATING THE CONTEMPLATIVE...</a:t>
            </a:r>
            <a:br>
              <a:rPr lang="en-GB" sz="3600" b="0" dirty="0" smtClean="0"/>
            </a:br>
            <a:r>
              <a:rPr lang="en-GB" sz="3600" b="0" dirty="0" smtClean="0"/>
              <a:t>BEING DRAWN TO THE PRESENT MOMENT...</a:t>
            </a:r>
            <a:br>
              <a:rPr lang="en-GB" sz="3600" b="0" dirty="0" smtClean="0"/>
            </a:br>
            <a:r>
              <a:rPr lang="en-GB" sz="3600" b="0" dirty="0" smtClean="0"/>
              <a:t>TRAINING THE HEART...</a:t>
            </a:r>
            <a:endParaRPr lang="en-GB" sz="3600" b="0" dirty="0"/>
          </a:p>
        </p:txBody>
      </p:sp>
    </p:spTree>
  </p:cSld>
  <p:clrMapOvr>
    <a:masterClrMapping/>
  </p:clrMapOvr>
  <p:transition spd="slow">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p:txBody>
          <a:bodyPr/>
          <a:lstStyle/>
          <a:p>
            <a:r>
              <a:rPr lang="en-GB"/>
              <a:t>TRAINING THE EYE...</a:t>
            </a:r>
          </a:p>
        </p:txBody>
      </p:sp>
      <p:sp>
        <p:nvSpPr>
          <p:cNvPr id="78850" name="Content Placeholder 2"/>
          <p:cNvSpPr>
            <a:spLocks noGrp="1"/>
          </p:cNvSpPr>
          <p:nvPr>
            <p:ph sz="half" idx="1"/>
          </p:nvPr>
        </p:nvSpPr>
        <p:spPr/>
        <p:txBody>
          <a:bodyPr/>
          <a:lstStyle/>
          <a:p>
            <a:pPr marL="0" indent="0" algn="r">
              <a:buFont typeface="Arial" charset="0"/>
              <a:buNone/>
            </a:pPr>
            <a:r>
              <a:rPr lang="en-GB" smtClean="0">
                <a:ea typeface="Calibri" pitchFamily="34" charset="0"/>
                <a:cs typeface="Times New Roman" pitchFamily="18" charset="0"/>
              </a:rPr>
              <a:t>The eye is the lamp of the body; so then if your eye is clear, your whole body will be full of light. But if your eye is bad, your whole body will be full of darkness. If then the light that is in you is darkness, how great is the darkness! </a:t>
            </a:r>
          </a:p>
        </p:txBody>
      </p:sp>
      <p:pic>
        <p:nvPicPr>
          <p:cNvPr id="78851" name="Picture 2" descr="http://wantedwallpapers.com/wp-content/uploads/2014/03/abstract-eyes-neon-lamp-eye-desktop-1920x1080-wallpaper-4.png"/>
          <p:cNvPicPr>
            <a:picLocks noGrp="1" noChangeAspect="1" noChangeArrowheads="1"/>
          </p:cNvPicPr>
          <p:nvPr>
            <p:ph sz="half" idx="2"/>
          </p:nvPr>
        </p:nvPicPr>
        <p:blipFill>
          <a:blip r:embed="rId2"/>
          <a:srcRect/>
          <a:stretch>
            <a:fillRect/>
          </a:stretch>
        </p:blipFill>
        <p:spPr>
          <a:xfrm>
            <a:off x="5148263" y="2781300"/>
            <a:ext cx="3744912" cy="2808288"/>
          </a:xfrm>
        </p:spPr>
      </p:pic>
    </p:spTree>
  </p:cSld>
  <p:clrMapOvr>
    <a:masterClrMapping/>
  </p:clrMapOvr>
  <p:transition spd="slow">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a:xfrm>
            <a:off x="762000" y="269875"/>
            <a:ext cx="8077200" cy="1143000"/>
          </a:xfrm>
        </p:spPr>
        <p:txBody>
          <a:bodyPr/>
          <a:lstStyle/>
          <a:p>
            <a:r>
              <a:rPr lang="en-GB" smtClean="0">
                <a:latin typeface="Constantia" pitchFamily="18" charset="0"/>
              </a:rPr>
              <a:t>The Heart</a:t>
            </a:r>
          </a:p>
        </p:txBody>
      </p:sp>
      <p:pic>
        <p:nvPicPr>
          <p:cNvPr id="79874" name="Picture 2" descr="http://www.chakramandalas.net/wp-content/uploads/2013/02/p-1021-SpiritualHeart_Purple_WEB_2.jpg"/>
          <p:cNvPicPr>
            <a:picLocks noGrp="1" noChangeAspect="1" noChangeArrowheads="1"/>
          </p:cNvPicPr>
          <p:nvPr>
            <p:ph idx="1"/>
          </p:nvPr>
        </p:nvPicPr>
        <p:blipFill>
          <a:blip r:embed="rId2"/>
          <a:srcRect/>
          <a:stretch>
            <a:fillRect/>
          </a:stretch>
        </p:blipFill>
        <p:spPr>
          <a:xfrm>
            <a:off x="1187450" y="1989138"/>
            <a:ext cx="2736850" cy="3649662"/>
          </a:xfrm>
        </p:spPr>
      </p:pic>
      <p:sp>
        <p:nvSpPr>
          <p:cNvPr id="79875" name="TextBox 3"/>
          <p:cNvSpPr txBox="1">
            <a:spLocks noChangeArrowheads="1"/>
          </p:cNvSpPr>
          <p:nvPr/>
        </p:nvSpPr>
        <p:spPr bwMode="auto">
          <a:xfrm>
            <a:off x="4572000" y="1916113"/>
            <a:ext cx="4321175" cy="4032250"/>
          </a:xfrm>
          <a:prstGeom prst="rect">
            <a:avLst/>
          </a:prstGeom>
          <a:noFill/>
          <a:ln w="9525">
            <a:noFill/>
            <a:miter lim="800000"/>
            <a:headEnd/>
            <a:tailEnd/>
          </a:ln>
        </p:spPr>
        <p:txBody>
          <a:bodyPr>
            <a:spAutoFit/>
          </a:bodyPr>
          <a:lstStyle/>
          <a:p>
            <a:pPr marL="285750" indent="-285750">
              <a:buFont typeface="Arial" charset="0"/>
              <a:buChar char="•"/>
            </a:pPr>
            <a:r>
              <a:rPr lang="en-GB" sz="3200">
                <a:latin typeface="Calibri" pitchFamily="34" charset="0"/>
              </a:rPr>
              <a:t>Seat of my personality</a:t>
            </a:r>
          </a:p>
          <a:p>
            <a:pPr marL="285750" indent="-285750">
              <a:buFont typeface="Arial" charset="0"/>
              <a:buChar char="•"/>
            </a:pPr>
            <a:r>
              <a:rPr lang="en-GB" sz="3200">
                <a:latin typeface="Calibri" pitchFamily="34" charset="0"/>
              </a:rPr>
              <a:t>Receives stimuli: sensory perceptions, memories, “voices”, desires, feelings, promptings…</a:t>
            </a:r>
          </a:p>
          <a:p>
            <a:pPr marL="285750" indent="-285750">
              <a:buFont typeface="Arial" charset="0"/>
              <a:buChar char="•"/>
            </a:pPr>
            <a:r>
              <a:rPr lang="en-GB" sz="3200">
                <a:latin typeface="Calibri" pitchFamily="34" charset="0"/>
              </a:rPr>
              <a:t>Issues a response</a:t>
            </a:r>
          </a:p>
          <a:p>
            <a:pPr marL="285750" indent="-285750">
              <a:buFont typeface="Arial" charset="0"/>
              <a:buChar char="•"/>
            </a:pPr>
            <a:endParaRPr lang="en-GB" sz="3200">
              <a:latin typeface="Calibri" pitchFamily="34" charset="0"/>
            </a:endParaRPr>
          </a:p>
        </p:txBody>
      </p:sp>
    </p:spTree>
  </p:cSld>
  <p:clrMapOvr>
    <a:masterClrMapping/>
  </p:clrMapOvr>
  <p:transition spd="slow">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slide_42"/>
          <p:cNvPicPr>
            <a:picLocks noChangeAspect="1" noChangeArrowheads="1"/>
          </p:cNvPicPr>
          <p:nvPr/>
        </p:nvPicPr>
        <p:blipFill>
          <a:blip r:embed="rId3"/>
          <a:srcRect/>
          <a:stretch>
            <a:fillRect/>
          </a:stretch>
        </p:blipFill>
        <p:spPr bwMode="auto">
          <a:xfrm>
            <a:off x="2268538" y="404813"/>
            <a:ext cx="4278312" cy="594360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slide_43"/>
          <p:cNvPicPr>
            <a:picLocks noChangeAspect="1" noChangeArrowheads="1"/>
          </p:cNvPicPr>
          <p:nvPr/>
        </p:nvPicPr>
        <p:blipFill>
          <a:blip r:embed="rId3"/>
          <a:srcRect/>
          <a:stretch>
            <a:fillRect/>
          </a:stretch>
        </p:blipFill>
        <p:spPr bwMode="auto">
          <a:xfrm>
            <a:off x="1763713" y="404813"/>
            <a:ext cx="5905500" cy="6192837"/>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9875"/>
            <a:ext cx="8077200" cy="1143000"/>
          </a:xfrm>
        </p:spPr>
        <p:txBody>
          <a:bodyPr rtlCol="0">
            <a:normAutofit fontScale="90000"/>
          </a:bodyPr>
          <a:lstStyle/>
          <a:p>
            <a:pPr algn="ctr" fontAlgn="auto">
              <a:spcAft>
                <a:spcPts val="0"/>
              </a:spcAft>
              <a:defRPr/>
            </a:pPr>
            <a:r>
              <a:rPr lang="en-GB" i="1" smtClean="0"/>
              <a:t/>
            </a:r>
            <a:br>
              <a:rPr lang="en-GB" i="1" smtClean="0"/>
            </a:br>
            <a:r>
              <a:rPr lang="en-GB" smtClean="0">
                <a:solidFill>
                  <a:schemeClr val="tx2"/>
                </a:solidFill>
              </a:rPr>
              <a:t>Pope Benedict XVI. </a:t>
            </a:r>
            <a:br>
              <a:rPr lang="en-GB" smtClean="0">
                <a:solidFill>
                  <a:schemeClr val="tx2"/>
                </a:solidFill>
              </a:rPr>
            </a:br>
            <a:r>
              <a:rPr lang="en-GB" sz="2700" smtClean="0">
                <a:solidFill>
                  <a:schemeClr val="tx2"/>
                </a:solidFill>
              </a:rPr>
              <a:t>Twickenham 2010</a:t>
            </a:r>
            <a:r>
              <a:rPr lang="en-GB" sz="2700" b="1" smtClean="0">
                <a:solidFill>
                  <a:schemeClr val="tx2"/>
                </a:solidFill>
                <a:effectLst>
                  <a:outerShdw blurRad="38100" dist="38100" dir="2700000" algn="tl">
                    <a:srgbClr val="000000">
                      <a:alpha val="43137"/>
                    </a:srgbClr>
                  </a:outerShdw>
                </a:effectLst>
              </a:rPr>
              <a:t/>
            </a:r>
            <a:br>
              <a:rPr lang="en-GB" sz="2700" b="1" smtClean="0">
                <a:solidFill>
                  <a:schemeClr val="tx2"/>
                </a:solidFill>
                <a:effectLst>
                  <a:outerShdw blurRad="38100" dist="38100" dir="2700000" algn="tl">
                    <a:srgbClr val="000000">
                      <a:alpha val="43137"/>
                    </a:srgbClr>
                  </a:outerShdw>
                </a:effectLst>
              </a:rPr>
            </a:br>
            <a:endParaRPr lang="en-GB" sz="2700" b="1">
              <a:solidFill>
                <a:schemeClr val="tx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62000" y="1597025"/>
            <a:ext cx="8077200" cy="4711700"/>
          </a:xfrm>
        </p:spPr>
        <p:txBody>
          <a:bodyPr rtlCol="0">
            <a:normAutofit lnSpcReduction="10000"/>
          </a:bodyPr>
          <a:lstStyle/>
          <a:p>
            <a:pPr algn="ctr" fontAlgn="auto">
              <a:spcAft>
                <a:spcPts val="0"/>
              </a:spcAft>
              <a:buFont typeface="Arial" pitchFamily="34" charset="0"/>
              <a:buNone/>
              <a:defRPr/>
            </a:pPr>
            <a:r>
              <a:rPr lang="en-GB" dirty="0" smtClean="0"/>
              <a:t>“</a:t>
            </a:r>
            <a:r>
              <a:rPr lang="en-GB" i="1" dirty="0" smtClean="0"/>
              <a:t>The task – </a:t>
            </a:r>
          </a:p>
          <a:p>
            <a:pPr algn="ctr" fontAlgn="auto">
              <a:spcAft>
                <a:spcPts val="0"/>
              </a:spcAft>
              <a:buFont typeface="Arial" pitchFamily="34" charset="0"/>
              <a:buNone/>
              <a:defRPr/>
            </a:pPr>
            <a:r>
              <a:rPr lang="en-GB" i="1" dirty="0" smtClean="0"/>
              <a:t>is not simply to impart information or to provide training in skills intended </a:t>
            </a:r>
          </a:p>
          <a:p>
            <a:pPr algn="ctr" fontAlgn="auto">
              <a:spcAft>
                <a:spcPts val="0"/>
              </a:spcAft>
              <a:buFont typeface="Arial" pitchFamily="34" charset="0"/>
              <a:buNone/>
              <a:defRPr/>
            </a:pPr>
            <a:r>
              <a:rPr lang="en-GB" i="1" dirty="0" smtClean="0"/>
              <a:t>to deliver some economic benefit to society;</a:t>
            </a:r>
          </a:p>
          <a:p>
            <a:pPr algn="ctr" fontAlgn="auto">
              <a:spcAft>
                <a:spcPts val="0"/>
              </a:spcAft>
              <a:buFont typeface="Arial" pitchFamily="34" charset="0"/>
              <a:buNone/>
              <a:defRPr/>
            </a:pPr>
            <a:r>
              <a:rPr lang="en-GB" i="1" dirty="0" smtClean="0"/>
              <a:t>Education is not </a:t>
            </a:r>
          </a:p>
          <a:p>
            <a:pPr algn="ctr" fontAlgn="auto">
              <a:spcAft>
                <a:spcPts val="0"/>
              </a:spcAft>
              <a:buFont typeface="Arial" pitchFamily="34" charset="0"/>
              <a:buNone/>
              <a:defRPr/>
            </a:pPr>
            <a:r>
              <a:rPr lang="en-GB" i="1" dirty="0" smtClean="0"/>
              <a:t>and must never be considered as purely utilitarian. </a:t>
            </a:r>
          </a:p>
          <a:p>
            <a:pPr algn="ctr" fontAlgn="auto">
              <a:spcAft>
                <a:spcPts val="0"/>
              </a:spcAft>
              <a:buFont typeface="Arial" pitchFamily="34" charset="0"/>
              <a:buNone/>
              <a:defRPr/>
            </a:pPr>
            <a:r>
              <a:rPr lang="en-GB" b="1" i="1" dirty="0" smtClean="0"/>
              <a:t>It is about forming a human person, </a:t>
            </a:r>
          </a:p>
          <a:p>
            <a:pPr algn="ctr" fontAlgn="auto">
              <a:spcAft>
                <a:spcPts val="0"/>
              </a:spcAft>
              <a:buFont typeface="Arial" pitchFamily="34" charset="0"/>
              <a:buNone/>
              <a:defRPr/>
            </a:pPr>
            <a:r>
              <a:rPr lang="en-GB" i="1" dirty="0" smtClean="0"/>
              <a:t>equipping him or her to live life to the full”</a:t>
            </a:r>
          </a:p>
        </p:txBody>
      </p:sp>
    </p:spTree>
  </p:cSld>
  <p:clrMapOvr>
    <a:masterClrMapping/>
  </p:clrMapOvr>
  <p:transition spd="slow">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913" y="3716338"/>
            <a:ext cx="6985000" cy="1362075"/>
          </a:xfrm>
        </p:spPr>
        <p:txBody>
          <a:bodyPr rtlCol="0">
            <a:normAutofit fontScale="90000"/>
          </a:bodyPr>
          <a:lstStyle/>
          <a:p>
            <a:pPr algn="ctr" fontAlgn="auto">
              <a:spcAft>
                <a:spcPts val="0"/>
              </a:spcAft>
              <a:defRPr/>
            </a:pPr>
            <a:r>
              <a:rPr lang="en-GB" sz="4900" dirty="0" smtClean="0">
                <a:latin typeface="Chiller" pitchFamily="82" charset="0"/>
              </a:rPr>
              <a:t>QUESTION:</a:t>
            </a:r>
            <a:br>
              <a:rPr lang="en-GB" sz="4900" dirty="0" smtClean="0">
                <a:latin typeface="Chiller" pitchFamily="82" charset="0"/>
              </a:rPr>
            </a:br>
            <a:r>
              <a:rPr lang="en-GB" sz="4900" dirty="0" smtClean="0">
                <a:latin typeface="Chiller" pitchFamily="82" charset="0"/>
              </a:rPr>
              <a:t/>
            </a:r>
            <a:br>
              <a:rPr lang="en-GB" sz="4900" dirty="0" smtClean="0">
                <a:latin typeface="Chiller" pitchFamily="82" charset="0"/>
              </a:rPr>
            </a:br>
            <a:r>
              <a:rPr lang="en-GB" sz="4900" dirty="0" smtClean="0">
                <a:solidFill>
                  <a:srgbClr val="FF0000"/>
                </a:solidFill>
                <a:latin typeface="Chiller" pitchFamily="82" charset="0"/>
              </a:rPr>
              <a:t>WHAT</a:t>
            </a:r>
            <a:r>
              <a:rPr lang="en-GB" sz="4900" dirty="0" smtClean="0">
                <a:latin typeface="Chiller" pitchFamily="82" charset="0"/>
              </a:rPr>
              <a:t> about this vision </a:t>
            </a:r>
            <a:br>
              <a:rPr lang="en-GB" sz="4900" dirty="0" smtClean="0">
                <a:latin typeface="Chiller" pitchFamily="82" charset="0"/>
              </a:rPr>
            </a:br>
            <a:r>
              <a:rPr lang="en-GB" sz="4900" dirty="0" smtClean="0">
                <a:solidFill>
                  <a:srgbClr val="FF0000"/>
                </a:solidFill>
                <a:latin typeface="Chiller" pitchFamily="82" charset="0"/>
              </a:rPr>
              <a:t>inspires me...</a:t>
            </a:r>
            <a:r>
              <a:rPr lang="en-GB" sz="4900" dirty="0" smtClean="0">
                <a:latin typeface="Chiller" pitchFamily="82" charset="0"/>
              </a:rPr>
              <a:t/>
            </a:r>
            <a:br>
              <a:rPr lang="en-GB" sz="4900" dirty="0" smtClean="0">
                <a:latin typeface="Chiller" pitchFamily="82" charset="0"/>
              </a:rPr>
            </a:br>
            <a:r>
              <a:rPr lang="en-GB" sz="4900" dirty="0" smtClean="0">
                <a:latin typeface="Chiller" pitchFamily="82" charset="0"/>
              </a:rPr>
              <a:t>is in tune with my own thinking...?</a:t>
            </a:r>
            <a:endParaRPr lang="en-GB" sz="4900" dirty="0">
              <a:latin typeface="Chiller" pitchFamily="82" charset="0"/>
            </a:endParaRPr>
          </a:p>
        </p:txBody>
      </p:sp>
    </p:spTree>
  </p:cSld>
  <p:clrMapOvr>
    <a:masterClrMapping/>
  </p:clrMapOvr>
  <p:transition spd="slow">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Box 6"/>
          <p:cNvSpPr txBox="1">
            <a:spLocks noChangeArrowheads="1"/>
          </p:cNvSpPr>
          <p:nvPr/>
        </p:nvSpPr>
        <p:spPr bwMode="auto">
          <a:xfrm>
            <a:off x="3276600" y="2087563"/>
            <a:ext cx="5207000" cy="3856037"/>
          </a:xfrm>
          <a:prstGeom prst="rect">
            <a:avLst/>
          </a:prstGeom>
          <a:noFill/>
          <a:ln w="9525">
            <a:noFill/>
            <a:miter lim="800000"/>
            <a:headEnd/>
            <a:tailEnd/>
          </a:ln>
        </p:spPr>
        <p:txBody>
          <a:bodyPr/>
          <a:lstStyle/>
          <a:p>
            <a:endParaRPr lang="en-GB" sz="7200">
              <a:latin typeface="Calibri" pitchFamily="34" charset="0"/>
            </a:endParaRPr>
          </a:p>
        </p:txBody>
      </p:sp>
      <p:pic>
        <p:nvPicPr>
          <p:cNvPr id="88066" name="Picture 8"/>
          <p:cNvPicPr>
            <a:picLocks noChangeAspect="1"/>
          </p:cNvPicPr>
          <p:nvPr/>
        </p:nvPicPr>
        <p:blipFill>
          <a:blip r:embed="rId3"/>
          <a:srcRect/>
          <a:stretch>
            <a:fillRect/>
          </a:stretch>
        </p:blipFill>
        <p:spPr bwMode="auto">
          <a:xfrm>
            <a:off x="0" y="-61913"/>
            <a:ext cx="8569325" cy="18180051"/>
          </a:xfrm>
          <a:prstGeom prst="rect">
            <a:avLst/>
          </a:prstGeom>
          <a:noFill/>
          <a:ln w="9525">
            <a:noFill/>
            <a:miter lim="800000"/>
            <a:headEnd/>
            <a:tailEnd/>
          </a:ln>
        </p:spPr>
      </p:pic>
      <p:sp>
        <p:nvSpPr>
          <p:cNvPr id="2" name="TextBox 1"/>
          <p:cNvSpPr txBox="1"/>
          <p:nvPr/>
        </p:nvSpPr>
        <p:spPr>
          <a:xfrm>
            <a:off x="250825" y="476250"/>
            <a:ext cx="8497888" cy="1754188"/>
          </a:xfrm>
          <a:prstGeom prst="rect">
            <a:avLst/>
          </a:prstGeom>
          <a:noFill/>
        </p:spPr>
        <p:txBody>
          <a:bodyPr>
            <a:spAutoFit/>
          </a:bodyPr>
          <a:lstStyle/>
          <a:p>
            <a:pPr fontAlgn="auto">
              <a:spcBef>
                <a:spcPts val="0"/>
              </a:spcBef>
              <a:spcAft>
                <a:spcPts val="0"/>
              </a:spcAft>
              <a:defRPr/>
            </a:pPr>
            <a:endParaRPr lang="en-GB" sz="2000" dirty="0">
              <a:latin typeface="+mn-lt"/>
              <a:cs typeface="+mn-cs"/>
            </a:endParaRPr>
          </a:p>
          <a:p>
            <a:pPr algn="ctr" fontAlgn="auto">
              <a:spcBef>
                <a:spcPts val="0"/>
              </a:spcBef>
              <a:spcAft>
                <a:spcPts val="0"/>
              </a:spcAft>
              <a:defRPr/>
            </a:pPr>
            <a:r>
              <a:rPr lang="en-GB" sz="4800" dirty="0">
                <a:effectLst>
                  <a:outerShdw blurRad="38100" dist="38100" dir="2700000" algn="tl">
                    <a:srgbClr val="000000">
                      <a:alpha val="43137"/>
                    </a:srgbClr>
                  </a:outerShdw>
                </a:effectLst>
                <a:latin typeface="+mn-lt"/>
                <a:cs typeface="+mn-cs"/>
              </a:rPr>
              <a:t>SECONDLY </a:t>
            </a:r>
          </a:p>
          <a:p>
            <a:pPr fontAlgn="auto">
              <a:spcBef>
                <a:spcPts val="0"/>
              </a:spcBef>
              <a:spcAft>
                <a:spcPts val="0"/>
              </a:spcAft>
              <a:defRPr/>
            </a:pPr>
            <a:endParaRPr lang="en-GB" sz="4000" dirty="0">
              <a:solidFill>
                <a:schemeClr val="tx2"/>
              </a:solidFill>
              <a:latin typeface="+mn-lt"/>
              <a:cs typeface="+mn-cs"/>
            </a:endParaRPr>
          </a:p>
        </p:txBody>
      </p:sp>
      <p:sp>
        <p:nvSpPr>
          <p:cNvPr id="88068" name="TextBox 7"/>
          <p:cNvSpPr txBox="1">
            <a:spLocks noChangeArrowheads="1"/>
          </p:cNvSpPr>
          <p:nvPr/>
        </p:nvSpPr>
        <p:spPr bwMode="auto">
          <a:xfrm>
            <a:off x="468313" y="1700213"/>
            <a:ext cx="7920037" cy="647700"/>
          </a:xfrm>
          <a:prstGeom prst="rect">
            <a:avLst/>
          </a:prstGeom>
          <a:noFill/>
          <a:ln w="9525">
            <a:noFill/>
            <a:miter lim="800000"/>
            <a:headEnd/>
            <a:tailEnd/>
          </a:ln>
        </p:spPr>
        <p:txBody>
          <a:bodyPr>
            <a:spAutoFit/>
          </a:bodyPr>
          <a:lstStyle/>
          <a:p>
            <a:endParaRPr lang="en-GB">
              <a:latin typeface="Calibri" pitchFamily="34" charset="0"/>
            </a:endParaRPr>
          </a:p>
          <a:p>
            <a:endParaRPr lang="en-GB">
              <a:latin typeface="Calibri" pitchFamily="34" charset="0"/>
            </a:endParaRPr>
          </a:p>
        </p:txBody>
      </p:sp>
      <p:sp>
        <p:nvSpPr>
          <p:cNvPr id="88069" name="TextBox 11"/>
          <p:cNvSpPr txBox="1">
            <a:spLocks noChangeArrowheads="1"/>
          </p:cNvSpPr>
          <p:nvPr/>
        </p:nvSpPr>
        <p:spPr bwMode="auto">
          <a:xfrm>
            <a:off x="1547813" y="2565400"/>
            <a:ext cx="5819775" cy="2554288"/>
          </a:xfrm>
          <a:prstGeom prst="rect">
            <a:avLst/>
          </a:prstGeom>
          <a:noFill/>
          <a:ln w="9525">
            <a:noFill/>
            <a:miter lim="800000"/>
            <a:headEnd/>
            <a:tailEnd/>
          </a:ln>
        </p:spPr>
        <p:txBody>
          <a:bodyPr wrap="none">
            <a:spAutoFit/>
          </a:bodyPr>
          <a:lstStyle/>
          <a:p>
            <a:pPr algn="ctr"/>
            <a:r>
              <a:rPr lang="en-GB" sz="4400">
                <a:latin typeface="Calibri" pitchFamily="34" charset="0"/>
              </a:rPr>
              <a:t>How might this vision be</a:t>
            </a:r>
          </a:p>
          <a:p>
            <a:pPr algn="ctr"/>
            <a:r>
              <a:rPr lang="en-GB" sz="4400">
                <a:latin typeface="Calibri" pitchFamily="34" charset="0"/>
              </a:rPr>
              <a:t> </a:t>
            </a:r>
            <a:r>
              <a:rPr lang="en-GB" sz="7200">
                <a:solidFill>
                  <a:srgbClr val="FF0000"/>
                </a:solidFill>
                <a:latin typeface="Chiller" pitchFamily="82" charset="0"/>
              </a:rPr>
              <a:t>experienced </a:t>
            </a:r>
          </a:p>
          <a:p>
            <a:pPr algn="ctr"/>
            <a:r>
              <a:rPr lang="en-GB" sz="4400">
                <a:latin typeface="Calibri" pitchFamily="34" charset="0"/>
              </a:rPr>
              <a:t>in school?</a:t>
            </a:r>
          </a:p>
        </p:txBody>
      </p:sp>
    </p:spTree>
  </p:cSld>
  <p:clrMapOvr>
    <a:masterClrMapping/>
  </p:clrMapOvr>
  <p:transition spd="slow">
    <p:push/>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a:xfrm>
            <a:off x="762000" y="269875"/>
            <a:ext cx="8077200" cy="1143000"/>
          </a:xfrm>
        </p:spPr>
        <p:txBody>
          <a:bodyPr/>
          <a:lstStyle/>
          <a:p>
            <a:endParaRPr altLang="en-US" smtClean="0"/>
          </a:p>
        </p:txBody>
      </p:sp>
      <p:sp>
        <p:nvSpPr>
          <p:cNvPr id="90114" name="Rectangle 3"/>
          <p:cNvSpPr>
            <a:spLocks noGrp="1" noChangeArrowheads="1"/>
          </p:cNvSpPr>
          <p:nvPr>
            <p:ph type="body" idx="1"/>
          </p:nvPr>
        </p:nvSpPr>
        <p:spPr>
          <a:xfrm>
            <a:off x="762000" y="1597025"/>
            <a:ext cx="8077200" cy="4297363"/>
          </a:xfrm>
        </p:spPr>
        <p:txBody>
          <a:bodyPr/>
          <a:lstStyle/>
          <a:p>
            <a:endParaRPr lang="en-US" altLang="en-US" smtClean="0"/>
          </a:p>
        </p:txBody>
      </p:sp>
      <p:pic>
        <p:nvPicPr>
          <p:cNvPr id="90115" name="Picture 4" descr="021"/>
          <p:cNvPicPr>
            <a:picLocks noChangeAspect="1" noChangeArrowheads="1"/>
          </p:cNvPicPr>
          <p:nvPr/>
        </p:nvPicPr>
        <p:blipFill>
          <a:blip r:embed="rId3"/>
          <a:srcRect/>
          <a:stretch>
            <a:fillRect/>
          </a:stretch>
        </p:blipFill>
        <p:spPr bwMode="auto">
          <a:xfrm>
            <a:off x="755650" y="260350"/>
            <a:ext cx="8066088" cy="6597650"/>
          </a:xfrm>
          <a:prstGeom prst="rect">
            <a:avLst/>
          </a:prstGeom>
          <a:noFill/>
          <a:ln w="9525">
            <a:noFill/>
            <a:miter lim="800000"/>
            <a:headEnd/>
            <a:tailEnd/>
          </a:ln>
        </p:spPr>
      </p:pic>
    </p:spTree>
  </p:cSld>
  <p:clrMapOvr>
    <a:masterClrMapping/>
  </p:clrMapOvr>
  <p:transition spd="slow" advClick="0">
    <p:wipe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slide_26"/>
          <p:cNvPicPr>
            <a:picLocks noChangeAspect="1" noChangeArrowheads="1"/>
          </p:cNvPicPr>
          <p:nvPr/>
        </p:nvPicPr>
        <p:blipFill>
          <a:blip r:embed="rId3"/>
          <a:srcRect/>
          <a:stretch>
            <a:fillRect/>
          </a:stretch>
        </p:blipFill>
        <p:spPr bwMode="auto">
          <a:xfrm>
            <a:off x="611188" y="765175"/>
            <a:ext cx="7848600" cy="515620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05038"/>
            <a:ext cx="9144000" cy="1362075"/>
          </a:xfrm>
        </p:spPr>
        <p:txBody>
          <a:bodyPr rtlCol="0">
            <a:noAutofit/>
          </a:bodyPr>
          <a:lstStyle/>
          <a:p>
            <a:pPr algn="ctr" fontAlgn="auto">
              <a:spcAft>
                <a:spcPts val="0"/>
              </a:spcAft>
              <a:defRPr/>
            </a:pPr>
            <a:r>
              <a:rPr lang="en-GB" sz="3200" dirty="0" smtClean="0">
                <a:solidFill>
                  <a:srgbClr val="002060"/>
                </a:solidFill>
                <a:effectLst>
                  <a:outerShdw blurRad="38100" dist="38100" dir="2700000" algn="tl">
                    <a:srgbClr val="000000">
                      <a:alpha val="43137"/>
                    </a:srgbClr>
                  </a:outerShdw>
                </a:effectLst>
                <a:latin typeface="Chiller" pitchFamily="82" charset="0"/>
              </a:rPr>
              <a:t> </a:t>
            </a:r>
            <a:endParaRPr lang="en-GB" sz="2000" dirty="0">
              <a:solidFill>
                <a:srgbClr val="FF0000"/>
              </a:solidFill>
              <a:latin typeface="Chiller" pitchFamily="82" charset="0"/>
            </a:endParaRPr>
          </a:p>
        </p:txBody>
      </p:sp>
      <p:sp>
        <p:nvSpPr>
          <p:cNvPr id="3" name="TextBox 2"/>
          <p:cNvSpPr txBox="1"/>
          <p:nvPr/>
        </p:nvSpPr>
        <p:spPr>
          <a:xfrm>
            <a:off x="323850" y="260350"/>
            <a:ext cx="8280400" cy="5632450"/>
          </a:xfrm>
          <a:prstGeom prst="rect">
            <a:avLst/>
          </a:prstGeom>
          <a:noFill/>
        </p:spPr>
        <p:txBody>
          <a:bodyPr>
            <a:spAutoFit/>
          </a:bodyPr>
          <a:lstStyle/>
          <a:p>
            <a:pPr algn="ctr" fontAlgn="auto">
              <a:spcBef>
                <a:spcPts val="0"/>
              </a:spcBef>
              <a:spcAft>
                <a:spcPts val="0"/>
              </a:spcAft>
              <a:defRPr/>
            </a:pPr>
            <a:r>
              <a:rPr lang="en-GB" sz="4000" dirty="0">
                <a:latin typeface="+mn-lt"/>
                <a:cs typeface="+mn-cs"/>
              </a:rPr>
              <a:t>                           4 THINGS:</a:t>
            </a:r>
          </a:p>
          <a:p>
            <a:pPr algn="ctr" fontAlgn="auto">
              <a:spcBef>
                <a:spcPts val="0"/>
              </a:spcBef>
              <a:spcAft>
                <a:spcPts val="0"/>
              </a:spcAft>
              <a:defRPr/>
            </a:pPr>
            <a:endParaRPr lang="en-GB" sz="4000" dirty="0">
              <a:latin typeface="+mn-lt"/>
              <a:cs typeface="+mn-cs"/>
            </a:endParaRPr>
          </a:p>
          <a:p>
            <a:pPr marL="342900" indent="-342900" algn="ctr" fontAlgn="auto">
              <a:spcBef>
                <a:spcPts val="0"/>
              </a:spcBef>
              <a:spcAft>
                <a:spcPts val="0"/>
              </a:spcAft>
              <a:buFontTx/>
              <a:buAutoNum type="arabicPeriod"/>
              <a:defRPr/>
            </a:pPr>
            <a:r>
              <a:rPr lang="en-GB" sz="2800" dirty="0">
                <a:latin typeface="+mn-lt"/>
                <a:cs typeface="+mn-cs"/>
              </a:rPr>
              <a:t>I want to share a key aspect of that Good News...</a:t>
            </a:r>
          </a:p>
          <a:p>
            <a:pPr marL="342900" indent="-342900" algn="ctr" fontAlgn="auto">
              <a:spcBef>
                <a:spcPts val="0"/>
              </a:spcBef>
              <a:spcAft>
                <a:spcPts val="0"/>
              </a:spcAft>
              <a:defRPr/>
            </a:pPr>
            <a:endParaRPr lang="en-GB" sz="2800" dirty="0">
              <a:latin typeface="+mn-lt"/>
              <a:cs typeface="+mn-cs"/>
            </a:endParaRPr>
          </a:p>
          <a:p>
            <a:pPr algn="ctr" fontAlgn="auto">
              <a:spcBef>
                <a:spcPts val="0"/>
              </a:spcBef>
              <a:spcAft>
                <a:spcPts val="0"/>
              </a:spcAft>
              <a:defRPr/>
            </a:pPr>
            <a:r>
              <a:rPr lang="en-GB" sz="2800" dirty="0">
                <a:latin typeface="+mn-lt"/>
                <a:cs typeface="+mn-cs"/>
              </a:rPr>
              <a:t>2. ...and  how it might be experienced in your schools...</a:t>
            </a:r>
          </a:p>
          <a:p>
            <a:pPr algn="ctr" fontAlgn="auto">
              <a:spcBef>
                <a:spcPts val="0"/>
              </a:spcBef>
              <a:spcAft>
                <a:spcPts val="0"/>
              </a:spcAft>
              <a:defRPr/>
            </a:pPr>
            <a:endParaRPr lang="en-GB" sz="2800" dirty="0">
              <a:latin typeface="+mn-lt"/>
              <a:cs typeface="+mn-cs"/>
            </a:endParaRPr>
          </a:p>
          <a:p>
            <a:pPr algn="ctr" fontAlgn="auto">
              <a:spcBef>
                <a:spcPts val="0"/>
              </a:spcBef>
              <a:spcAft>
                <a:spcPts val="0"/>
              </a:spcAft>
              <a:defRPr/>
            </a:pPr>
            <a:r>
              <a:rPr lang="en-GB" sz="2800" dirty="0">
                <a:latin typeface="+mn-lt"/>
                <a:cs typeface="+mn-cs"/>
              </a:rPr>
              <a:t>3... I want to look at the challenges - external and internal - of our culture as we try to make </a:t>
            </a:r>
          </a:p>
          <a:p>
            <a:pPr algn="ctr" fontAlgn="auto">
              <a:spcBef>
                <a:spcPts val="0"/>
              </a:spcBef>
              <a:spcAft>
                <a:spcPts val="0"/>
              </a:spcAft>
              <a:defRPr/>
            </a:pPr>
            <a:r>
              <a:rPr lang="en-GB" sz="2800" dirty="0">
                <a:latin typeface="+mn-lt"/>
                <a:cs typeface="+mn-cs"/>
              </a:rPr>
              <a:t>the vision a reality...</a:t>
            </a:r>
          </a:p>
          <a:p>
            <a:pPr algn="ctr" fontAlgn="auto">
              <a:spcBef>
                <a:spcPts val="0"/>
              </a:spcBef>
              <a:spcAft>
                <a:spcPts val="0"/>
              </a:spcAft>
              <a:defRPr/>
            </a:pPr>
            <a:endParaRPr lang="en-GB" sz="2800" dirty="0">
              <a:latin typeface="+mn-lt"/>
              <a:cs typeface="+mn-cs"/>
            </a:endParaRPr>
          </a:p>
          <a:p>
            <a:pPr algn="ctr" fontAlgn="auto">
              <a:spcBef>
                <a:spcPts val="0"/>
              </a:spcBef>
              <a:spcAft>
                <a:spcPts val="0"/>
              </a:spcAft>
              <a:defRPr/>
            </a:pPr>
            <a:r>
              <a:rPr lang="en-GB" sz="2800" dirty="0">
                <a:latin typeface="+mn-lt"/>
                <a:cs typeface="+mn-cs"/>
              </a:rPr>
              <a:t>4. ...And then,  to reflect briefly on your role as teachers in this mission and ministry.</a:t>
            </a:r>
          </a:p>
        </p:txBody>
      </p:sp>
    </p:spTree>
  </p:cSld>
  <p:clrMapOvr>
    <a:masterClrMapping/>
  </p:clrMapOvr>
  <p:transition spd="slow">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descr="slide_36"/>
          <p:cNvPicPr>
            <a:picLocks noChangeAspect="1" noChangeArrowheads="1"/>
          </p:cNvPicPr>
          <p:nvPr/>
        </p:nvPicPr>
        <p:blipFill>
          <a:blip r:embed="rId3"/>
          <a:srcRect/>
          <a:stretch>
            <a:fillRect/>
          </a:stretch>
        </p:blipFill>
        <p:spPr bwMode="auto">
          <a:xfrm>
            <a:off x="755650" y="692150"/>
            <a:ext cx="7305675" cy="5094288"/>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a:xfrm>
            <a:off x="762000" y="269875"/>
            <a:ext cx="8077200" cy="1143000"/>
          </a:xfrm>
        </p:spPr>
        <p:txBody>
          <a:bodyPr/>
          <a:lstStyle/>
          <a:p>
            <a:pPr algn="ctr"/>
            <a:r>
              <a:rPr lang="en-GB" altLang="en-US" sz="7200" b="1" i="1" smtClean="0">
                <a:latin typeface="Chiller" pitchFamily="82" charset="0"/>
                <a:ea typeface="Batang" pitchFamily="18" charset="-127"/>
                <a:cs typeface="Aparajita" pitchFamily="34" charset="0"/>
              </a:rPr>
              <a:t>Visionary</a:t>
            </a:r>
          </a:p>
        </p:txBody>
      </p:sp>
      <p:sp>
        <p:nvSpPr>
          <p:cNvPr id="96258" name="Content Placeholder 2"/>
          <p:cNvSpPr>
            <a:spLocks noGrp="1"/>
          </p:cNvSpPr>
          <p:nvPr>
            <p:ph idx="1"/>
          </p:nvPr>
        </p:nvSpPr>
        <p:spPr>
          <a:xfrm>
            <a:off x="755650" y="1557338"/>
            <a:ext cx="3665538" cy="4464050"/>
          </a:xfrm>
        </p:spPr>
        <p:txBody>
          <a:bodyPr/>
          <a:lstStyle/>
          <a:p>
            <a:r>
              <a:rPr lang="en-GB" altLang="en-US" sz="1800" smtClean="0">
                <a:solidFill>
                  <a:srgbClr val="7030A0"/>
                </a:solidFill>
              </a:rPr>
              <a:t> Pastoral care…the integration of all that we do…</a:t>
            </a:r>
          </a:p>
          <a:p>
            <a:r>
              <a:rPr lang="en-GB" altLang="en-US" sz="1800" smtClean="0"/>
              <a:t> Every child matters…</a:t>
            </a:r>
          </a:p>
          <a:p>
            <a:r>
              <a:rPr lang="en-GB" altLang="en-US" sz="1800" smtClean="0"/>
              <a:t> </a:t>
            </a:r>
            <a:r>
              <a:rPr lang="en-GB" altLang="en-US" sz="1800" smtClean="0">
                <a:solidFill>
                  <a:srgbClr val="7030A0"/>
                </a:solidFill>
              </a:rPr>
              <a:t>Education for personal    relationships…</a:t>
            </a:r>
          </a:p>
          <a:p>
            <a:r>
              <a:rPr lang="en-GB" altLang="en-US" sz="1800" smtClean="0"/>
              <a:t> The  celebration of success…</a:t>
            </a:r>
          </a:p>
          <a:p>
            <a:r>
              <a:rPr lang="en-GB" altLang="en-US" sz="1800" smtClean="0"/>
              <a:t> </a:t>
            </a:r>
            <a:r>
              <a:rPr lang="en-GB" altLang="en-US" sz="1800" b="1" smtClean="0">
                <a:solidFill>
                  <a:srgbClr val="7030A0"/>
                </a:solidFill>
              </a:rPr>
              <a:t>The celebration of ‘difference’…</a:t>
            </a:r>
          </a:p>
          <a:p>
            <a:r>
              <a:rPr lang="en-GB" altLang="en-US" sz="1800" smtClean="0"/>
              <a:t> The approach to all areas of special needs…</a:t>
            </a:r>
          </a:p>
          <a:p>
            <a:r>
              <a:rPr lang="en-GB" altLang="en-US" sz="1800" smtClean="0"/>
              <a:t> </a:t>
            </a:r>
            <a:r>
              <a:rPr lang="en-GB" altLang="en-US" sz="1800" b="1" smtClean="0">
                <a:solidFill>
                  <a:srgbClr val="7030A0"/>
                </a:solidFill>
              </a:rPr>
              <a:t>The opportunities for developing responsibility…</a:t>
            </a:r>
          </a:p>
          <a:p>
            <a:r>
              <a:rPr lang="en-GB" altLang="en-US" sz="1800" smtClean="0"/>
              <a:t> The respect and value for the individual...</a:t>
            </a:r>
          </a:p>
          <a:p>
            <a:r>
              <a:rPr lang="en-GB" altLang="en-US" sz="1800" b="1" smtClean="0">
                <a:solidFill>
                  <a:srgbClr val="7030A0"/>
                </a:solidFill>
              </a:rPr>
              <a:t>The Common Good – human flourishing…</a:t>
            </a:r>
          </a:p>
        </p:txBody>
      </p:sp>
      <p:sp>
        <p:nvSpPr>
          <p:cNvPr id="96259" name="Content Placeholder 2"/>
          <p:cNvSpPr txBox="1">
            <a:spLocks/>
          </p:cNvSpPr>
          <p:nvPr/>
        </p:nvSpPr>
        <p:spPr bwMode="auto">
          <a:xfrm>
            <a:off x="4859338" y="1916113"/>
            <a:ext cx="3667125" cy="4464050"/>
          </a:xfrm>
          <a:prstGeom prst="rect">
            <a:avLst/>
          </a:prstGeom>
          <a:noFill/>
          <a:ln w="9525">
            <a:noFill/>
            <a:miter lim="800000"/>
            <a:headEnd/>
            <a:tailEnd/>
          </a:ln>
        </p:spPr>
        <p:txBody>
          <a:bodyPr/>
          <a:lstStyle/>
          <a:p>
            <a:pPr marL="342900" indent="-342900">
              <a:spcBef>
                <a:spcPct val="20000"/>
              </a:spcBef>
              <a:buFont typeface="Arial" charset="0"/>
              <a:buChar char="•"/>
            </a:pPr>
            <a:endParaRPr lang="en-GB" altLang="en-US" sz="1200" b="1">
              <a:solidFill>
                <a:srgbClr val="7030A0"/>
              </a:solidFill>
              <a:latin typeface="Calibri" pitchFamily="34" charset="0"/>
            </a:endParaRPr>
          </a:p>
        </p:txBody>
      </p:sp>
      <p:sp>
        <p:nvSpPr>
          <p:cNvPr id="5" name="Rectangle 4"/>
          <p:cNvSpPr/>
          <p:nvPr/>
        </p:nvSpPr>
        <p:spPr>
          <a:xfrm>
            <a:off x="4356100" y="1557338"/>
            <a:ext cx="4787900" cy="4246562"/>
          </a:xfrm>
          <a:prstGeom prst="rect">
            <a:avLst/>
          </a:prstGeom>
        </p:spPr>
        <p:txBody>
          <a:bodyPr>
            <a:spAutoFit/>
          </a:bodyPr>
          <a:lstStyle/>
          <a:p>
            <a:pPr fontAlgn="auto">
              <a:spcBef>
                <a:spcPts val="0"/>
              </a:spcBef>
              <a:spcAft>
                <a:spcPts val="0"/>
              </a:spcAft>
              <a:buFont typeface="Arial" pitchFamily="34" charset="0"/>
              <a:buChar char="•"/>
              <a:defRPr/>
            </a:pPr>
            <a:r>
              <a:rPr lang="en-GB" dirty="0">
                <a:latin typeface="+mn-lt"/>
                <a:cs typeface="+mn-cs"/>
              </a:rPr>
              <a:t>   Pastoral care…how we look after and look out</a:t>
            </a:r>
          </a:p>
          <a:p>
            <a:pPr fontAlgn="auto">
              <a:spcBef>
                <a:spcPts val="0"/>
              </a:spcBef>
              <a:spcAft>
                <a:spcPts val="0"/>
              </a:spcAft>
              <a:defRPr/>
            </a:pPr>
            <a:r>
              <a:rPr lang="en-GB" dirty="0">
                <a:latin typeface="+mn-lt"/>
                <a:cs typeface="+mn-cs"/>
              </a:rPr>
              <a:t>     for  our  children… teacher expectations;</a:t>
            </a:r>
          </a:p>
          <a:p>
            <a:pPr fontAlgn="auto">
              <a:spcBef>
                <a:spcPts val="0"/>
              </a:spcBef>
              <a:spcAft>
                <a:spcPts val="0"/>
              </a:spcAft>
              <a:defRPr/>
            </a:pPr>
            <a:endParaRPr lang="en-GB" dirty="0">
              <a:latin typeface="+mn-lt"/>
              <a:cs typeface="+mn-cs"/>
            </a:endParaRPr>
          </a:p>
          <a:p>
            <a:pPr fontAlgn="auto">
              <a:spcBef>
                <a:spcPts val="0"/>
              </a:spcBef>
              <a:spcAft>
                <a:spcPts val="0"/>
              </a:spcAft>
              <a:buFont typeface="Arial" pitchFamily="34" charset="0"/>
              <a:buChar char="•"/>
              <a:defRPr/>
            </a:pPr>
            <a:r>
              <a:rPr lang="en-GB" b="1" dirty="0">
                <a:solidFill>
                  <a:schemeClr val="accent4"/>
                </a:solidFill>
                <a:latin typeface="+mn-lt"/>
                <a:cs typeface="+mn-cs"/>
              </a:rPr>
              <a:t>   Relationship and sex education…about </a:t>
            </a:r>
          </a:p>
          <a:p>
            <a:pPr fontAlgn="auto">
              <a:spcBef>
                <a:spcPts val="0"/>
              </a:spcBef>
              <a:spcAft>
                <a:spcPts val="0"/>
              </a:spcAft>
              <a:defRPr/>
            </a:pPr>
            <a:r>
              <a:rPr lang="en-GB" b="1" dirty="0">
                <a:solidFill>
                  <a:schemeClr val="accent4"/>
                </a:solidFill>
                <a:latin typeface="+mn-lt"/>
                <a:cs typeface="+mn-cs"/>
              </a:rPr>
              <a:t>     themselves…others…in relationship to each</a:t>
            </a:r>
          </a:p>
          <a:p>
            <a:pPr fontAlgn="auto">
              <a:spcBef>
                <a:spcPts val="0"/>
              </a:spcBef>
              <a:spcAft>
                <a:spcPts val="0"/>
              </a:spcAft>
              <a:defRPr/>
            </a:pPr>
            <a:r>
              <a:rPr lang="en-GB" b="1" dirty="0">
                <a:solidFill>
                  <a:schemeClr val="accent4"/>
                </a:solidFill>
                <a:latin typeface="+mn-lt"/>
                <a:cs typeface="+mn-cs"/>
              </a:rPr>
              <a:t>     other;</a:t>
            </a:r>
          </a:p>
          <a:p>
            <a:pPr fontAlgn="auto">
              <a:spcBef>
                <a:spcPts val="0"/>
              </a:spcBef>
              <a:spcAft>
                <a:spcPts val="0"/>
              </a:spcAft>
              <a:defRPr/>
            </a:pPr>
            <a:endParaRPr lang="en-GB" dirty="0">
              <a:latin typeface="+mn-lt"/>
              <a:cs typeface="+mn-cs"/>
            </a:endParaRPr>
          </a:p>
          <a:p>
            <a:pPr fontAlgn="auto">
              <a:spcBef>
                <a:spcPts val="0"/>
              </a:spcBef>
              <a:spcAft>
                <a:spcPts val="0"/>
              </a:spcAft>
              <a:buFont typeface="Arial" pitchFamily="34" charset="0"/>
              <a:buChar char="•"/>
              <a:defRPr/>
            </a:pPr>
            <a:r>
              <a:rPr lang="en-GB" dirty="0">
                <a:latin typeface="+mn-lt"/>
                <a:cs typeface="+mn-cs"/>
              </a:rPr>
              <a:t>   Special educational needs…for all, especially </a:t>
            </a:r>
          </a:p>
          <a:p>
            <a:pPr fontAlgn="auto">
              <a:spcBef>
                <a:spcPts val="0"/>
              </a:spcBef>
              <a:spcAft>
                <a:spcPts val="0"/>
              </a:spcAft>
              <a:defRPr/>
            </a:pPr>
            <a:r>
              <a:rPr lang="en-GB" dirty="0">
                <a:latin typeface="+mn-lt"/>
                <a:cs typeface="+mn-cs"/>
              </a:rPr>
              <a:t>     those in most need;</a:t>
            </a:r>
          </a:p>
          <a:p>
            <a:pPr fontAlgn="auto">
              <a:spcBef>
                <a:spcPts val="0"/>
              </a:spcBef>
              <a:spcAft>
                <a:spcPts val="0"/>
              </a:spcAft>
              <a:defRPr/>
            </a:pPr>
            <a:endParaRPr lang="en-GB" dirty="0">
              <a:latin typeface="+mn-lt"/>
              <a:cs typeface="+mn-cs"/>
            </a:endParaRPr>
          </a:p>
          <a:p>
            <a:pPr fontAlgn="auto">
              <a:spcBef>
                <a:spcPts val="0"/>
              </a:spcBef>
              <a:spcAft>
                <a:spcPts val="0"/>
              </a:spcAft>
              <a:buFont typeface="Arial" pitchFamily="34" charset="0"/>
              <a:buChar char="•"/>
              <a:defRPr/>
            </a:pPr>
            <a:r>
              <a:rPr lang="en-GB" dirty="0">
                <a:latin typeface="+mn-lt"/>
                <a:cs typeface="+mn-cs"/>
              </a:rPr>
              <a:t>   </a:t>
            </a:r>
            <a:r>
              <a:rPr lang="en-GB" b="1" dirty="0">
                <a:solidFill>
                  <a:schemeClr val="accent4"/>
                </a:solidFill>
                <a:latin typeface="+mn-lt"/>
                <a:cs typeface="+mn-cs"/>
              </a:rPr>
              <a:t>Equal opportunities…what is offered, made </a:t>
            </a:r>
          </a:p>
          <a:p>
            <a:pPr fontAlgn="auto">
              <a:spcBef>
                <a:spcPts val="0"/>
              </a:spcBef>
              <a:spcAft>
                <a:spcPts val="0"/>
              </a:spcAft>
              <a:defRPr/>
            </a:pPr>
            <a:r>
              <a:rPr lang="en-GB" b="1" dirty="0">
                <a:solidFill>
                  <a:schemeClr val="accent4"/>
                </a:solidFill>
                <a:latin typeface="+mn-lt"/>
                <a:cs typeface="+mn-cs"/>
              </a:rPr>
              <a:t>     available, believed to be a right….</a:t>
            </a:r>
          </a:p>
          <a:p>
            <a:pPr fontAlgn="auto">
              <a:spcBef>
                <a:spcPts val="0"/>
              </a:spcBef>
              <a:spcAft>
                <a:spcPts val="0"/>
              </a:spcAft>
              <a:defRPr/>
            </a:pPr>
            <a:endParaRPr lang="en-GB" dirty="0">
              <a:latin typeface="+mn-lt"/>
              <a:cs typeface="+mn-cs"/>
            </a:endParaRPr>
          </a:p>
          <a:p>
            <a:pPr fontAlgn="auto">
              <a:spcBef>
                <a:spcPts val="0"/>
              </a:spcBef>
              <a:spcAft>
                <a:spcPts val="0"/>
              </a:spcAft>
              <a:buFont typeface="Arial" pitchFamily="34" charset="0"/>
              <a:buChar char="•"/>
              <a:defRPr/>
            </a:pPr>
            <a:r>
              <a:rPr lang="en-GB" dirty="0">
                <a:latin typeface="+mn-lt"/>
                <a:cs typeface="+mn-cs"/>
              </a:rPr>
              <a:t>   Human flourishing…how talents and gifts are </a:t>
            </a:r>
          </a:p>
          <a:p>
            <a:pPr fontAlgn="auto">
              <a:spcBef>
                <a:spcPts val="0"/>
              </a:spcBef>
              <a:spcAft>
                <a:spcPts val="0"/>
              </a:spcAft>
              <a:defRPr/>
            </a:pPr>
            <a:r>
              <a:rPr lang="en-GB" dirty="0">
                <a:latin typeface="+mn-lt"/>
                <a:cs typeface="+mn-cs"/>
              </a:rPr>
              <a:t>    recognised, celebrated, developed.</a:t>
            </a:r>
          </a:p>
        </p:txBody>
      </p:sp>
    </p:spTree>
  </p:cSld>
  <p:clrMapOvr>
    <a:masterClrMapping/>
  </p:clrMapOvr>
  <p:transition spd="slow">
    <p:wipe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468313" y="260350"/>
            <a:ext cx="8229600" cy="1143000"/>
          </a:xfrm>
        </p:spPr>
        <p:txBody>
          <a:bodyPr/>
          <a:lstStyle/>
          <a:p>
            <a:pPr algn="ctr"/>
            <a:r>
              <a:rPr sz="7200" b="1" i="1" smtClean="0">
                <a:latin typeface="Chiller" pitchFamily="82" charset="0"/>
              </a:rPr>
              <a:t>Sacramental</a:t>
            </a:r>
          </a:p>
        </p:txBody>
      </p:sp>
      <p:sp>
        <p:nvSpPr>
          <p:cNvPr id="30723" name="Rectangle 3"/>
          <p:cNvSpPr>
            <a:spLocks noGrp="1" noChangeArrowheads="1"/>
          </p:cNvSpPr>
          <p:nvPr>
            <p:ph idx="1"/>
          </p:nvPr>
        </p:nvSpPr>
        <p:spPr>
          <a:xfrm>
            <a:off x="755650" y="1412875"/>
            <a:ext cx="3960813" cy="4968875"/>
          </a:xfrm>
        </p:spPr>
        <p:txBody>
          <a:bodyPr rtlCol="0"/>
          <a:lstStyle/>
          <a:p>
            <a:pPr fontAlgn="auto">
              <a:spcAft>
                <a:spcPts val="0"/>
              </a:spcAft>
              <a:buFont typeface="Arial" pitchFamily="34" charset="0"/>
              <a:buChar char="•"/>
              <a:defRPr/>
            </a:pPr>
            <a:r>
              <a:rPr lang="en-GB" sz="1800" b="1" dirty="0" smtClean="0">
                <a:solidFill>
                  <a:schemeClr val="accent4"/>
                </a:solidFill>
              </a:rPr>
              <a:t>The curriculum…the richness of the curriculum…its depth…its inter-connectedness;</a:t>
            </a:r>
          </a:p>
          <a:p>
            <a:pPr fontAlgn="auto">
              <a:spcAft>
                <a:spcPts val="0"/>
              </a:spcAft>
              <a:buFont typeface="Arial" pitchFamily="34" charset="0"/>
              <a:buChar char="•"/>
              <a:defRPr/>
            </a:pPr>
            <a:r>
              <a:rPr lang="en-GB" sz="1800" dirty="0" smtClean="0"/>
              <a:t>The sacramental life of the school…how the school sees itself to be Catholic…liturgy…prayer…the widest range of opportunities;</a:t>
            </a:r>
          </a:p>
          <a:p>
            <a:pPr fontAlgn="auto">
              <a:spcAft>
                <a:spcPts val="0"/>
              </a:spcAft>
              <a:buFont typeface="Arial" pitchFamily="34" charset="0"/>
              <a:buChar char="•"/>
              <a:defRPr/>
            </a:pPr>
            <a:r>
              <a:rPr lang="en-GB" sz="1800" b="1" dirty="0" smtClean="0">
                <a:solidFill>
                  <a:schemeClr val="accent4"/>
                </a:solidFill>
              </a:rPr>
              <a:t>Spiritual and moral development…there is more to life than meets the eye…develop depth…respect themselves and others…know what is right and wrong;</a:t>
            </a:r>
          </a:p>
          <a:p>
            <a:pPr fontAlgn="auto">
              <a:spcAft>
                <a:spcPts val="0"/>
              </a:spcAft>
              <a:buFont typeface="Arial" pitchFamily="34" charset="0"/>
              <a:buChar char="•"/>
              <a:defRPr/>
            </a:pPr>
            <a:r>
              <a:rPr lang="en-GB" sz="1800" dirty="0" smtClean="0"/>
              <a:t>Home, school, parish links…a shared understanding of what the school is about…engaging with the ‘family’…experiencing partnership.</a:t>
            </a:r>
          </a:p>
          <a:p>
            <a:pPr algn="ctr" fontAlgn="auto">
              <a:spcAft>
                <a:spcPts val="0"/>
              </a:spcAft>
              <a:buFontTx/>
              <a:buNone/>
              <a:defRPr/>
            </a:pPr>
            <a:endParaRPr lang="en-GB" sz="1800" dirty="0" smtClean="0">
              <a:latin typeface="Palatino Linotype" pitchFamily="18" charset="0"/>
            </a:endParaRPr>
          </a:p>
          <a:p>
            <a:pPr algn="ctr" fontAlgn="auto">
              <a:spcAft>
                <a:spcPts val="0"/>
              </a:spcAft>
              <a:buFontTx/>
              <a:buNone/>
              <a:defRPr/>
            </a:pPr>
            <a:endParaRPr lang="en-GB" sz="1800" dirty="0" smtClean="0">
              <a:latin typeface="Palatino Linotype" pitchFamily="18" charset="0"/>
            </a:endParaRPr>
          </a:p>
          <a:p>
            <a:pPr algn="ctr" fontAlgn="auto">
              <a:spcAft>
                <a:spcPts val="0"/>
              </a:spcAft>
              <a:buFontTx/>
              <a:buNone/>
              <a:defRPr/>
            </a:pPr>
            <a:endParaRPr lang="en-GB" b="1" i="1" dirty="0" smtClean="0">
              <a:latin typeface="Palatino Linotype" pitchFamily="18" charset="0"/>
            </a:endParaRPr>
          </a:p>
        </p:txBody>
      </p:sp>
      <p:sp>
        <p:nvSpPr>
          <p:cNvPr id="5" name="Rectangle 4"/>
          <p:cNvSpPr/>
          <p:nvPr/>
        </p:nvSpPr>
        <p:spPr>
          <a:xfrm>
            <a:off x="5076825" y="1484313"/>
            <a:ext cx="4067175" cy="4802187"/>
          </a:xfrm>
          <a:prstGeom prst="rect">
            <a:avLst/>
          </a:prstGeom>
        </p:spPr>
        <p:txBody>
          <a:bodyPr>
            <a:spAutoFit/>
          </a:bodyPr>
          <a:lstStyle/>
          <a:p>
            <a:pPr fontAlgn="auto">
              <a:spcBef>
                <a:spcPts val="0"/>
              </a:spcBef>
              <a:spcAft>
                <a:spcPts val="0"/>
              </a:spcAft>
              <a:buFont typeface="Arial" pitchFamily="34" charset="0"/>
              <a:buChar char="•"/>
              <a:defRPr/>
            </a:pPr>
            <a:r>
              <a:rPr lang="en-GB" altLang="en-US" dirty="0">
                <a:latin typeface="+mn-lt"/>
                <a:cs typeface="+mn-cs"/>
              </a:rPr>
              <a:t>   </a:t>
            </a:r>
            <a:r>
              <a:rPr lang="en-GB" altLang="en-US" b="1" dirty="0">
                <a:solidFill>
                  <a:schemeClr val="accent4"/>
                </a:solidFill>
                <a:latin typeface="+mn-lt"/>
                <a:cs typeface="+mn-cs"/>
              </a:rPr>
              <a:t>The breadth and the depth of the  </a:t>
            </a:r>
          </a:p>
          <a:p>
            <a:pPr fontAlgn="auto">
              <a:spcBef>
                <a:spcPts val="0"/>
              </a:spcBef>
              <a:spcAft>
                <a:spcPts val="0"/>
              </a:spcAft>
              <a:defRPr/>
            </a:pPr>
            <a:r>
              <a:rPr lang="en-GB" altLang="en-US" b="1" dirty="0">
                <a:solidFill>
                  <a:schemeClr val="accent4"/>
                </a:solidFill>
                <a:latin typeface="+mn-lt"/>
                <a:cs typeface="+mn-cs"/>
              </a:rPr>
              <a:t>    curriculum…English; maths, science…</a:t>
            </a:r>
          </a:p>
          <a:p>
            <a:pPr fontAlgn="auto">
              <a:spcBef>
                <a:spcPts val="0"/>
              </a:spcBef>
              <a:spcAft>
                <a:spcPts val="0"/>
              </a:spcAft>
              <a:defRPr/>
            </a:pPr>
            <a:endParaRPr lang="en-GB" altLang="en-US" dirty="0">
              <a:latin typeface="+mn-lt"/>
              <a:cs typeface="+mn-cs"/>
            </a:endParaRPr>
          </a:p>
          <a:p>
            <a:pPr fontAlgn="auto">
              <a:spcBef>
                <a:spcPts val="0"/>
              </a:spcBef>
              <a:spcAft>
                <a:spcPts val="0"/>
              </a:spcAft>
              <a:buFont typeface="Arial" pitchFamily="34" charset="0"/>
              <a:buChar char="•"/>
              <a:defRPr/>
            </a:pPr>
            <a:r>
              <a:rPr lang="en-GB" altLang="en-US" b="1" dirty="0">
                <a:solidFill>
                  <a:srgbClr val="7030A0"/>
                </a:solidFill>
                <a:latin typeface="+mn-lt"/>
                <a:cs typeface="+mn-cs"/>
              </a:rPr>
              <a:t>    The awareness and recognition of the</a:t>
            </a:r>
          </a:p>
          <a:p>
            <a:pPr fontAlgn="auto">
              <a:spcBef>
                <a:spcPts val="0"/>
              </a:spcBef>
              <a:spcAft>
                <a:spcPts val="0"/>
              </a:spcAft>
              <a:defRPr/>
            </a:pPr>
            <a:r>
              <a:rPr lang="en-GB" altLang="en-US" b="1" dirty="0">
                <a:solidFill>
                  <a:srgbClr val="7030A0"/>
                </a:solidFill>
                <a:latin typeface="+mn-lt"/>
                <a:cs typeface="+mn-cs"/>
              </a:rPr>
              <a:t>      beauty within each subject area…</a:t>
            </a:r>
          </a:p>
          <a:p>
            <a:pPr fontAlgn="auto">
              <a:spcBef>
                <a:spcPts val="0"/>
              </a:spcBef>
              <a:spcAft>
                <a:spcPts val="0"/>
              </a:spcAft>
              <a:defRPr/>
            </a:pPr>
            <a:endParaRPr lang="en-GB" altLang="en-US" b="1" dirty="0">
              <a:solidFill>
                <a:srgbClr val="7030A0"/>
              </a:solidFill>
              <a:latin typeface="+mn-lt"/>
              <a:cs typeface="+mn-cs"/>
            </a:endParaRPr>
          </a:p>
          <a:p>
            <a:pPr fontAlgn="auto">
              <a:spcBef>
                <a:spcPts val="0"/>
              </a:spcBef>
              <a:spcAft>
                <a:spcPts val="0"/>
              </a:spcAft>
              <a:buFont typeface="Arial" pitchFamily="34" charset="0"/>
              <a:buChar char="•"/>
              <a:defRPr/>
            </a:pPr>
            <a:r>
              <a:rPr lang="en-GB" altLang="en-US" dirty="0">
                <a:solidFill>
                  <a:schemeClr val="accent4"/>
                </a:solidFill>
                <a:latin typeface="+mn-lt"/>
                <a:cs typeface="+mn-cs"/>
              </a:rPr>
              <a:t>    The development of the spiritual</a:t>
            </a:r>
          </a:p>
          <a:p>
            <a:pPr fontAlgn="auto">
              <a:spcBef>
                <a:spcPts val="0"/>
              </a:spcBef>
              <a:spcAft>
                <a:spcPts val="0"/>
              </a:spcAft>
              <a:defRPr/>
            </a:pPr>
            <a:r>
              <a:rPr lang="en-GB" altLang="en-US" dirty="0">
                <a:solidFill>
                  <a:schemeClr val="accent4"/>
                </a:solidFill>
                <a:latin typeface="+mn-lt"/>
                <a:cs typeface="+mn-cs"/>
              </a:rPr>
              <a:t>      dimension of life…</a:t>
            </a:r>
          </a:p>
          <a:p>
            <a:pPr fontAlgn="auto">
              <a:spcBef>
                <a:spcPts val="0"/>
              </a:spcBef>
              <a:spcAft>
                <a:spcPts val="0"/>
              </a:spcAft>
              <a:defRPr/>
            </a:pPr>
            <a:endParaRPr lang="en-GB" altLang="en-US" dirty="0">
              <a:latin typeface="+mn-lt"/>
              <a:cs typeface="+mn-cs"/>
            </a:endParaRPr>
          </a:p>
          <a:p>
            <a:pPr fontAlgn="auto">
              <a:spcBef>
                <a:spcPts val="0"/>
              </a:spcBef>
              <a:spcAft>
                <a:spcPts val="0"/>
              </a:spcAft>
              <a:buFont typeface="Arial" pitchFamily="34" charset="0"/>
              <a:buChar char="•"/>
              <a:defRPr/>
            </a:pPr>
            <a:r>
              <a:rPr lang="en-GB" altLang="en-US" b="1" dirty="0">
                <a:solidFill>
                  <a:srgbClr val="800080"/>
                </a:solidFill>
                <a:latin typeface="+mn-lt"/>
                <a:cs typeface="+mn-cs"/>
              </a:rPr>
              <a:t>    The opportunities taken and planned </a:t>
            </a:r>
          </a:p>
          <a:p>
            <a:pPr fontAlgn="auto">
              <a:spcBef>
                <a:spcPts val="0"/>
              </a:spcBef>
              <a:spcAft>
                <a:spcPts val="0"/>
              </a:spcAft>
              <a:defRPr/>
            </a:pPr>
            <a:r>
              <a:rPr lang="en-GB" altLang="en-US" b="1" dirty="0">
                <a:solidFill>
                  <a:srgbClr val="800080"/>
                </a:solidFill>
                <a:latin typeface="+mn-lt"/>
                <a:cs typeface="+mn-cs"/>
              </a:rPr>
              <a:t>       for moments of reflection</a:t>
            </a:r>
            <a:endParaRPr lang="en-GB" altLang="en-US" dirty="0">
              <a:latin typeface="+mn-lt"/>
              <a:cs typeface="+mn-cs"/>
            </a:endParaRPr>
          </a:p>
          <a:p>
            <a:pPr fontAlgn="auto">
              <a:spcBef>
                <a:spcPts val="0"/>
              </a:spcBef>
              <a:spcAft>
                <a:spcPts val="0"/>
              </a:spcAft>
              <a:defRPr/>
            </a:pPr>
            <a:endParaRPr lang="en-GB" altLang="en-US" dirty="0">
              <a:latin typeface="+mn-lt"/>
              <a:cs typeface="+mn-cs"/>
            </a:endParaRPr>
          </a:p>
          <a:p>
            <a:pPr fontAlgn="auto">
              <a:spcBef>
                <a:spcPts val="0"/>
              </a:spcBef>
              <a:spcAft>
                <a:spcPts val="0"/>
              </a:spcAft>
              <a:buFont typeface="Arial" pitchFamily="34" charset="0"/>
              <a:buChar char="•"/>
              <a:defRPr/>
            </a:pPr>
            <a:r>
              <a:rPr lang="en-GB" altLang="en-US" b="1" dirty="0">
                <a:solidFill>
                  <a:srgbClr val="800080"/>
                </a:solidFill>
                <a:latin typeface="+mn-lt"/>
                <a:cs typeface="+mn-cs"/>
              </a:rPr>
              <a:t>    Spiritual and moral </a:t>
            </a:r>
          </a:p>
          <a:p>
            <a:pPr fontAlgn="auto">
              <a:spcBef>
                <a:spcPts val="0"/>
              </a:spcBef>
              <a:spcAft>
                <a:spcPts val="0"/>
              </a:spcAft>
              <a:defRPr/>
            </a:pPr>
            <a:r>
              <a:rPr lang="en-GB" altLang="en-US" b="1" dirty="0">
                <a:solidFill>
                  <a:srgbClr val="800080"/>
                </a:solidFill>
                <a:latin typeface="+mn-lt"/>
                <a:cs typeface="+mn-cs"/>
              </a:rPr>
              <a:t>      development…across the whole </a:t>
            </a:r>
          </a:p>
          <a:p>
            <a:pPr fontAlgn="auto">
              <a:spcBef>
                <a:spcPts val="0"/>
              </a:spcBef>
              <a:spcAft>
                <a:spcPts val="0"/>
              </a:spcAft>
              <a:defRPr/>
            </a:pPr>
            <a:r>
              <a:rPr lang="en-GB" altLang="en-US" b="1" dirty="0">
                <a:solidFill>
                  <a:srgbClr val="800080"/>
                </a:solidFill>
                <a:latin typeface="+mn-lt"/>
                <a:cs typeface="+mn-cs"/>
              </a:rPr>
              <a:t>      curriculum</a:t>
            </a:r>
          </a:p>
          <a:p>
            <a:pPr fontAlgn="auto">
              <a:spcBef>
                <a:spcPts val="0"/>
              </a:spcBef>
              <a:spcAft>
                <a:spcPts val="0"/>
              </a:spcAft>
              <a:defRPr/>
            </a:pPr>
            <a:endParaRPr lang="en-GB" altLang="en-US" b="1" dirty="0">
              <a:solidFill>
                <a:srgbClr val="800080"/>
              </a:solidFill>
              <a:latin typeface="+mn-lt"/>
              <a:cs typeface="+mn-cs"/>
            </a:endParaRPr>
          </a:p>
          <a:p>
            <a:pPr fontAlgn="auto">
              <a:spcBef>
                <a:spcPts val="0"/>
              </a:spcBef>
              <a:spcAft>
                <a:spcPts val="0"/>
              </a:spcAft>
              <a:buFont typeface="Arial" pitchFamily="34" charset="0"/>
              <a:buChar char="•"/>
              <a:defRPr/>
            </a:pPr>
            <a:r>
              <a:rPr lang="en-GB" altLang="en-US" dirty="0">
                <a:latin typeface="+mn-lt"/>
                <a:cs typeface="+mn-cs"/>
              </a:rPr>
              <a:t>     Links with home and parish…</a:t>
            </a:r>
          </a:p>
        </p:txBody>
      </p:sp>
    </p:spTree>
  </p:cSld>
  <p:clrMapOvr>
    <a:masterClrMapping/>
  </p:clrMapOvr>
  <p:transition spd="slow" advClick="0">
    <p:wipe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a:xfrm>
            <a:off x="468313" y="260350"/>
            <a:ext cx="8229600" cy="1143000"/>
          </a:xfrm>
        </p:spPr>
        <p:txBody>
          <a:bodyPr/>
          <a:lstStyle/>
          <a:p>
            <a:pPr algn="ctr"/>
            <a:r>
              <a:rPr sz="7200" b="1" i="1" smtClean="0">
                <a:latin typeface="Chiller" pitchFamily="82" charset="0"/>
              </a:rPr>
              <a:t>Relational</a:t>
            </a:r>
          </a:p>
        </p:txBody>
      </p:sp>
      <p:sp>
        <p:nvSpPr>
          <p:cNvPr id="100354" name="Rectangle 3"/>
          <p:cNvSpPr>
            <a:spLocks noGrp="1" noChangeArrowheads="1"/>
          </p:cNvSpPr>
          <p:nvPr>
            <p:ph idx="1"/>
          </p:nvPr>
        </p:nvSpPr>
        <p:spPr>
          <a:xfrm>
            <a:off x="755650" y="1484313"/>
            <a:ext cx="3671888" cy="5040312"/>
          </a:xfrm>
        </p:spPr>
        <p:txBody>
          <a:bodyPr/>
          <a:lstStyle/>
          <a:p>
            <a:r>
              <a:rPr lang="en-GB" sz="1900" smtClean="0"/>
              <a:t>Relationships…respect for self and for others</a:t>
            </a:r>
          </a:p>
          <a:p>
            <a:r>
              <a:rPr lang="en-GB" sz="1900" smtClean="0"/>
              <a:t>Behaviour…expectations and rewards and sanctions</a:t>
            </a:r>
          </a:p>
          <a:p>
            <a:r>
              <a:rPr lang="en-GB" sz="1900" smtClean="0"/>
              <a:t>The Common Good…the call to wholeness and to be of service to others</a:t>
            </a:r>
          </a:p>
          <a:p>
            <a:r>
              <a:rPr lang="en-GB" sz="1900" smtClean="0"/>
              <a:t>Social and cultural development…how the school engages with its neighbours, local, national and global; the richness of diversity.</a:t>
            </a:r>
          </a:p>
          <a:p>
            <a:pPr algn="ctr">
              <a:buFontTx/>
              <a:buNone/>
            </a:pPr>
            <a:endParaRPr lang="en-GB" sz="2000" b="1" i="1" smtClean="0">
              <a:latin typeface="Palatino Linotype" pitchFamily="18" charset="0"/>
            </a:endParaRPr>
          </a:p>
          <a:p>
            <a:pPr algn="ctr">
              <a:buFontTx/>
              <a:buNone/>
            </a:pPr>
            <a:endParaRPr lang="en-GB" b="1" i="1" smtClean="0">
              <a:latin typeface="Palatino Linotype" pitchFamily="18" charset="0"/>
            </a:endParaRPr>
          </a:p>
          <a:p>
            <a:pPr algn="ctr">
              <a:buFontTx/>
              <a:buNone/>
            </a:pPr>
            <a:endParaRPr lang="en-GB" b="1" i="1" smtClean="0">
              <a:latin typeface="Palatino Linotype" pitchFamily="18" charset="0"/>
            </a:endParaRPr>
          </a:p>
        </p:txBody>
      </p:sp>
      <p:sp>
        <p:nvSpPr>
          <p:cNvPr id="100355" name="Rectangle 4"/>
          <p:cNvSpPr>
            <a:spLocks noChangeArrowheads="1"/>
          </p:cNvSpPr>
          <p:nvPr/>
        </p:nvSpPr>
        <p:spPr bwMode="auto">
          <a:xfrm>
            <a:off x="4932363" y="1557338"/>
            <a:ext cx="3960812" cy="4800600"/>
          </a:xfrm>
          <a:prstGeom prst="rect">
            <a:avLst/>
          </a:prstGeom>
          <a:noFill/>
          <a:ln w="9525">
            <a:noFill/>
            <a:miter lim="800000"/>
            <a:headEnd/>
            <a:tailEnd/>
          </a:ln>
        </p:spPr>
        <p:txBody>
          <a:bodyPr>
            <a:spAutoFit/>
          </a:bodyPr>
          <a:lstStyle/>
          <a:p>
            <a:pPr>
              <a:buFont typeface="Arial" charset="0"/>
              <a:buChar char="•"/>
            </a:pPr>
            <a:r>
              <a:rPr lang="en-GB" b="1">
                <a:solidFill>
                  <a:srgbClr val="800080"/>
                </a:solidFill>
                <a:latin typeface="Calibri" pitchFamily="34" charset="0"/>
              </a:rPr>
              <a:t>   How pupils behave towards each </a:t>
            </a:r>
          </a:p>
          <a:p>
            <a:r>
              <a:rPr lang="en-GB" b="1">
                <a:solidFill>
                  <a:srgbClr val="800080"/>
                </a:solidFill>
                <a:latin typeface="Calibri" pitchFamily="34" charset="0"/>
              </a:rPr>
              <a:t>     other…how staff behave towards </a:t>
            </a:r>
          </a:p>
          <a:p>
            <a:r>
              <a:rPr lang="en-GB" b="1">
                <a:solidFill>
                  <a:srgbClr val="800080"/>
                </a:solidFill>
                <a:latin typeface="Calibri" pitchFamily="34" charset="0"/>
              </a:rPr>
              <a:t>     each other…and pupils…</a:t>
            </a:r>
          </a:p>
          <a:p>
            <a:endParaRPr lang="en-GB" b="1">
              <a:solidFill>
                <a:srgbClr val="800080"/>
              </a:solidFill>
              <a:latin typeface="Calibri" pitchFamily="34" charset="0"/>
            </a:endParaRPr>
          </a:p>
          <a:p>
            <a:pPr>
              <a:buFont typeface="Arial" charset="0"/>
              <a:buChar char="•"/>
            </a:pPr>
            <a:r>
              <a:rPr lang="en-GB">
                <a:latin typeface="Calibri" pitchFamily="34" charset="0"/>
              </a:rPr>
              <a:t>    How bullying is dealt with…</a:t>
            </a:r>
          </a:p>
          <a:p>
            <a:pPr>
              <a:buFont typeface="Arial" charset="0"/>
              <a:buChar char="•"/>
            </a:pPr>
            <a:endParaRPr lang="en-GB">
              <a:latin typeface="Calibri" pitchFamily="34" charset="0"/>
            </a:endParaRPr>
          </a:p>
          <a:p>
            <a:pPr>
              <a:buFont typeface="Arial" charset="0"/>
              <a:buChar char="•"/>
            </a:pPr>
            <a:r>
              <a:rPr lang="en-GB" b="1">
                <a:solidFill>
                  <a:srgbClr val="800080"/>
                </a:solidFill>
                <a:latin typeface="Calibri" pitchFamily="34" charset="0"/>
              </a:rPr>
              <a:t>     How pupils develop sense of </a:t>
            </a:r>
          </a:p>
          <a:p>
            <a:r>
              <a:rPr lang="en-GB" b="1">
                <a:solidFill>
                  <a:srgbClr val="800080"/>
                </a:solidFill>
                <a:latin typeface="Calibri" pitchFamily="34" charset="0"/>
              </a:rPr>
              <a:t>       belonging to  their local </a:t>
            </a:r>
          </a:p>
          <a:p>
            <a:r>
              <a:rPr lang="en-GB" b="1">
                <a:solidFill>
                  <a:srgbClr val="800080"/>
                </a:solidFill>
                <a:latin typeface="Calibri" pitchFamily="34" charset="0"/>
              </a:rPr>
              <a:t>       communities… the world…</a:t>
            </a:r>
          </a:p>
          <a:p>
            <a:endParaRPr lang="en-GB" b="1">
              <a:solidFill>
                <a:srgbClr val="800080"/>
              </a:solidFill>
              <a:latin typeface="Calibri" pitchFamily="34" charset="0"/>
            </a:endParaRPr>
          </a:p>
          <a:p>
            <a:pPr>
              <a:buFont typeface="Arial" charset="0"/>
              <a:buChar char="•"/>
            </a:pPr>
            <a:r>
              <a:rPr lang="en-GB">
                <a:latin typeface="Calibri" pitchFamily="34" charset="0"/>
              </a:rPr>
              <a:t>     Spiritual and moral development…</a:t>
            </a:r>
          </a:p>
          <a:p>
            <a:endParaRPr lang="en-GB">
              <a:latin typeface="Calibri" pitchFamily="34" charset="0"/>
            </a:endParaRPr>
          </a:p>
          <a:p>
            <a:pPr>
              <a:buFont typeface="Arial" charset="0"/>
              <a:buChar char="•"/>
            </a:pPr>
            <a:r>
              <a:rPr lang="en-GB" b="1">
                <a:solidFill>
                  <a:srgbClr val="800080"/>
                </a:solidFill>
                <a:latin typeface="Calibri" pitchFamily="34" charset="0"/>
              </a:rPr>
              <a:t>      Social and cultural development…</a:t>
            </a:r>
          </a:p>
          <a:p>
            <a:endParaRPr lang="en-GB" b="1">
              <a:solidFill>
                <a:srgbClr val="800080"/>
              </a:solidFill>
              <a:latin typeface="Calibri" pitchFamily="34" charset="0"/>
            </a:endParaRPr>
          </a:p>
          <a:p>
            <a:pPr>
              <a:buFont typeface="Arial" charset="0"/>
              <a:buChar char="•"/>
            </a:pPr>
            <a:r>
              <a:rPr lang="en-GB">
                <a:latin typeface="Calibri" pitchFamily="34" charset="0"/>
              </a:rPr>
              <a:t>      Citizenship…</a:t>
            </a:r>
          </a:p>
          <a:p>
            <a:pPr>
              <a:buFont typeface="Arial" charset="0"/>
              <a:buChar char="•"/>
            </a:pPr>
            <a:endParaRPr lang="en-GB" b="1">
              <a:solidFill>
                <a:srgbClr val="800080"/>
              </a:solidFill>
              <a:latin typeface="Calibri" pitchFamily="34" charset="0"/>
            </a:endParaRPr>
          </a:p>
          <a:p>
            <a:pPr>
              <a:buFont typeface="Arial" charset="0"/>
              <a:buChar char="•"/>
            </a:pPr>
            <a:r>
              <a:rPr lang="en-GB" b="1">
                <a:solidFill>
                  <a:srgbClr val="800080"/>
                </a:solidFill>
                <a:latin typeface="Calibri" pitchFamily="34" charset="0"/>
              </a:rPr>
              <a:t>       Inclusion...</a:t>
            </a:r>
          </a:p>
        </p:txBody>
      </p:sp>
    </p:spTree>
  </p:cSld>
  <p:clrMapOvr>
    <a:masterClrMapping/>
  </p:clrMapOvr>
  <p:transition spd="slow" advClick="0">
    <p:wipe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p:nvPr>
        </p:nvSpPr>
        <p:spPr>
          <a:xfrm>
            <a:off x="468313" y="260350"/>
            <a:ext cx="8229600" cy="1143000"/>
          </a:xfrm>
        </p:spPr>
        <p:txBody>
          <a:bodyPr/>
          <a:lstStyle/>
          <a:p>
            <a:pPr algn="ctr"/>
            <a:r>
              <a:rPr sz="7200" b="1" i="1" smtClean="0">
                <a:latin typeface="Chiller" pitchFamily="82" charset="0"/>
              </a:rPr>
              <a:t>Transformational</a:t>
            </a:r>
          </a:p>
        </p:txBody>
      </p:sp>
      <p:sp>
        <p:nvSpPr>
          <p:cNvPr id="30723" name="Rectangle 3"/>
          <p:cNvSpPr>
            <a:spLocks noGrp="1" noChangeArrowheads="1"/>
          </p:cNvSpPr>
          <p:nvPr>
            <p:ph idx="1"/>
          </p:nvPr>
        </p:nvSpPr>
        <p:spPr>
          <a:xfrm>
            <a:off x="755650" y="1700213"/>
            <a:ext cx="3816350" cy="4465637"/>
          </a:xfrm>
        </p:spPr>
        <p:txBody>
          <a:bodyPr rtlCol="0">
            <a:normAutofit lnSpcReduction="10000"/>
          </a:bodyPr>
          <a:lstStyle/>
          <a:p>
            <a:pPr fontAlgn="auto">
              <a:spcAft>
                <a:spcPts val="0"/>
              </a:spcAft>
              <a:buFont typeface="Arial" pitchFamily="34" charset="0"/>
              <a:buChar char="•"/>
              <a:defRPr/>
            </a:pPr>
            <a:r>
              <a:rPr lang="en-GB" sz="1800" dirty="0" smtClean="0"/>
              <a:t> Relationships…respect for self and for others</a:t>
            </a:r>
          </a:p>
          <a:p>
            <a:pPr fontAlgn="auto">
              <a:spcAft>
                <a:spcPts val="0"/>
              </a:spcAft>
              <a:buFont typeface="Arial" pitchFamily="34" charset="0"/>
              <a:buChar char="•"/>
              <a:defRPr/>
            </a:pPr>
            <a:r>
              <a:rPr lang="en-GB" sz="1800" dirty="0" smtClean="0"/>
              <a:t>Behaviour…expectations and rewards and sanctions</a:t>
            </a:r>
          </a:p>
          <a:p>
            <a:pPr fontAlgn="auto">
              <a:spcAft>
                <a:spcPts val="0"/>
              </a:spcAft>
              <a:buFont typeface="Arial" pitchFamily="34" charset="0"/>
              <a:buChar char="•"/>
              <a:defRPr/>
            </a:pPr>
            <a:r>
              <a:rPr lang="en-GB" sz="1800" dirty="0" smtClean="0"/>
              <a:t>Exclusions…the call to wholeness and to be of service </a:t>
            </a:r>
          </a:p>
          <a:p>
            <a:pPr fontAlgn="auto">
              <a:spcAft>
                <a:spcPts val="0"/>
              </a:spcAft>
              <a:buFont typeface="Arial" pitchFamily="34" charset="0"/>
              <a:buChar char="•"/>
              <a:defRPr/>
            </a:pPr>
            <a:r>
              <a:rPr lang="en-GB" sz="1800" dirty="0" smtClean="0"/>
              <a:t>Equal opportunities…ways the school provides for a rich and varied educational experience…</a:t>
            </a:r>
          </a:p>
          <a:p>
            <a:pPr fontAlgn="auto">
              <a:spcAft>
                <a:spcPts val="0"/>
              </a:spcAft>
              <a:buFont typeface="Arial" pitchFamily="34" charset="0"/>
              <a:buChar char="•"/>
              <a:defRPr/>
            </a:pPr>
            <a:r>
              <a:rPr lang="en-GB" sz="1800" dirty="0" smtClean="0"/>
              <a:t>Special educational needs…provision to enable pupils to make progress…</a:t>
            </a:r>
          </a:p>
          <a:p>
            <a:pPr fontAlgn="auto">
              <a:spcAft>
                <a:spcPts val="0"/>
              </a:spcAft>
              <a:buFont typeface="Arial" pitchFamily="34" charset="0"/>
              <a:buChar char="•"/>
              <a:defRPr/>
            </a:pPr>
            <a:r>
              <a:rPr lang="en-GB" sz="1800" dirty="0" smtClean="0"/>
              <a:t>Religious life of the school…an environment which is based on faith and a vision of the human person.</a:t>
            </a:r>
          </a:p>
          <a:p>
            <a:pPr algn="ctr" fontAlgn="auto">
              <a:spcAft>
                <a:spcPts val="0"/>
              </a:spcAft>
              <a:buFontTx/>
              <a:buNone/>
              <a:defRPr/>
            </a:pPr>
            <a:endParaRPr lang="en-GB" sz="1800" b="1" i="1" dirty="0" smtClean="0">
              <a:latin typeface="Palatino Linotype" pitchFamily="18" charset="0"/>
            </a:endParaRPr>
          </a:p>
          <a:p>
            <a:pPr algn="ctr" fontAlgn="auto">
              <a:spcAft>
                <a:spcPts val="0"/>
              </a:spcAft>
              <a:buFontTx/>
              <a:buNone/>
              <a:defRPr/>
            </a:pPr>
            <a:endParaRPr lang="en-GB" sz="1800" b="1" i="1" dirty="0" smtClean="0">
              <a:latin typeface="Palatino Linotype" pitchFamily="18" charset="0"/>
            </a:endParaRPr>
          </a:p>
          <a:p>
            <a:pPr algn="ctr" fontAlgn="auto">
              <a:spcAft>
                <a:spcPts val="0"/>
              </a:spcAft>
              <a:buFontTx/>
              <a:buNone/>
              <a:defRPr/>
            </a:pPr>
            <a:endParaRPr lang="en-GB" b="1" i="1" dirty="0" smtClean="0">
              <a:latin typeface="Palatino Linotype" pitchFamily="18" charset="0"/>
            </a:endParaRPr>
          </a:p>
          <a:p>
            <a:pPr algn="ctr" fontAlgn="auto">
              <a:spcAft>
                <a:spcPts val="0"/>
              </a:spcAft>
              <a:buFontTx/>
              <a:buNone/>
              <a:defRPr/>
            </a:pPr>
            <a:endParaRPr lang="en-GB" b="1" i="1" dirty="0" smtClean="0">
              <a:latin typeface="Palatino Linotype" pitchFamily="18" charset="0"/>
            </a:endParaRPr>
          </a:p>
        </p:txBody>
      </p:sp>
      <p:sp>
        <p:nvSpPr>
          <p:cNvPr id="102403" name="Rectangle 4"/>
          <p:cNvSpPr>
            <a:spLocks noChangeArrowheads="1"/>
          </p:cNvSpPr>
          <p:nvPr/>
        </p:nvSpPr>
        <p:spPr bwMode="auto">
          <a:xfrm>
            <a:off x="4822825" y="1700213"/>
            <a:ext cx="4321175" cy="5356225"/>
          </a:xfrm>
          <a:prstGeom prst="rect">
            <a:avLst/>
          </a:prstGeom>
          <a:noFill/>
          <a:ln w="9525">
            <a:noFill/>
            <a:miter lim="800000"/>
            <a:headEnd/>
            <a:tailEnd/>
          </a:ln>
        </p:spPr>
        <p:txBody>
          <a:bodyPr>
            <a:spAutoFit/>
          </a:bodyPr>
          <a:lstStyle/>
          <a:p>
            <a:pPr>
              <a:buFont typeface="Arial" charset="0"/>
              <a:buChar char="•"/>
            </a:pPr>
            <a:r>
              <a:rPr lang="en-GB" altLang="en-US">
                <a:latin typeface="Calibri" pitchFamily="34" charset="0"/>
              </a:rPr>
              <a:t>    Behaviour…</a:t>
            </a:r>
          </a:p>
          <a:p>
            <a:pPr>
              <a:buFont typeface="Arial" charset="0"/>
              <a:buChar char="•"/>
            </a:pPr>
            <a:endParaRPr lang="en-GB" altLang="en-US">
              <a:latin typeface="Calibri" pitchFamily="34" charset="0"/>
            </a:endParaRPr>
          </a:p>
          <a:p>
            <a:pPr>
              <a:buFont typeface="Arial" charset="0"/>
              <a:buChar char="•"/>
            </a:pPr>
            <a:r>
              <a:rPr lang="en-GB" altLang="en-US" b="1">
                <a:solidFill>
                  <a:srgbClr val="800080"/>
                </a:solidFill>
                <a:latin typeface="Calibri" pitchFamily="34" charset="0"/>
              </a:rPr>
              <a:t>     Exclusions…</a:t>
            </a:r>
          </a:p>
          <a:p>
            <a:endParaRPr lang="en-GB" altLang="en-US" b="1">
              <a:solidFill>
                <a:srgbClr val="800080"/>
              </a:solidFill>
              <a:latin typeface="Calibri" pitchFamily="34" charset="0"/>
            </a:endParaRPr>
          </a:p>
          <a:p>
            <a:pPr>
              <a:buFont typeface="Arial" charset="0"/>
              <a:buChar char="•"/>
            </a:pPr>
            <a:r>
              <a:rPr lang="en-GB" altLang="en-US">
                <a:latin typeface="Calibri" pitchFamily="34" charset="0"/>
              </a:rPr>
              <a:t>     Equal opportunities…</a:t>
            </a:r>
          </a:p>
          <a:p>
            <a:pPr>
              <a:buFont typeface="Arial" charset="0"/>
              <a:buChar char="•"/>
            </a:pPr>
            <a:endParaRPr lang="en-GB" altLang="en-US">
              <a:latin typeface="Calibri" pitchFamily="34" charset="0"/>
            </a:endParaRPr>
          </a:p>
          <a:p>
            <a:pPr>
              <a:buFont typeface="Arial" charset="0"/>
              <a:buChar char="•"/>
            </a:pPr>
            <a:r>
              <a:rPr lang="en-GB" altLang="en-US" b="1">
                <a:solidFill>
                  <a:srgbClr val="800080"/>
                </a:solidFill>
                <a:latin typeface="Calibri" pitchFamily="34" charset="0"/>
              </a:rPr>
              <a:t>     Special educational needs </a:t>
            </a:r>
          </a:p>
          <a:p>
            <a:r>
              <a:rPr lang="en-GB" altLang="en-US" b="1">
                <a:solidFill>
                  <a:srgbClr val="800080"/>
                </a:solidFill>
                <a:latin typeface="Calibri" pitchFamily="34" charset="0"/>
              </a:rPr>
              <a:t>       provision…SEND</a:t>
            </a:r>
          </a:p>
          <a:p>
            <a:endParaRPr lang="en-GB" altLang="en-US" b="1">
              <a:solidFill>
                <a:srgbClr val="800080"/>
              </a:solidFill>
              <a:latin typeface="Calibri" pitchFamily="34" charset="0"/>
            </a:endParaRPr>
          </a:p>
          <a:p>
            <a:pPr>
              <a:buFont typeface="Arial" charset="0"/>
              <a:buChar char="•"/>
            </a:pPr>
            <a:r>
              <a:rPr lang="en-GB" altLang="en-US">
                <a:latin typeface="Calibri" pitchFamily="34" charset="0"/>
              </a:rPr>
              <a:t>      Spiritual and moral life of the school…</a:t>
            </a:r>
          </a:p>
          <a:p>
            <a:endParaRPr lang="en-GB" altLang="en-US">
              <a:latin typeface="Calibri" pitchFamily="34" charset="0"/>
            </a:endParaRPr>
          </a:p>
          <a:p>
            <a:pPr>
              <a:buFont typeface="Arial" charset="0"/>
              <a:buChar char="•"/>
            </a:pPr>
            <a:r>
              <a:rPr lang="en-GB" altLang="en-US" b="1">
                <a:solidFill>
                  <a:srgbClr val="800080"/>
                </a:solidFill>
                <a:latin typeface="Calibri" pitchFamily="34" charset="0"/>
              </a:rPr>
              <a:t>      Opportunities for reflection…</a:t>
            </a:r>
          </a:p>
          <a:p>
            <a:pPr>
              <a:buFont typeface="Arial" charset="0"/>
              <a:buChar char="•"/>
            </a:pPr>
            <a:endParaRPr lang="en-GB" altLang="en-US" b="1">
              <a:solidFill>
                <a:srgbClr val="800080"/>
              </a:solidFill>
              <a:latin typeface="Calibri" pitchFamily="34" charset="0"/>
            </a:endParaRPr>
          </a:p>
          <a:p>
            <a:pPr>
              <a:buFont typeface="Arial" charset="0"/>
              <a:buChar char="•"/>
            </a:pPr>
            <a:r>
              <a:rPr lang="en-GB" altLang="en-US">
                <a:latin typeface="Calibri" pitchFamily="34" charset="0"/>
              </a:rPr>
              <a:t>      Away – days…retreats…excursions…</a:t>
            </a:r>
          </a:p>
          <a:p>
            <a:endParaRPr lang="en-GB" altLang="en-US">
              <a:latin typeface="Calibri" pitchFamily="34" charset="0"/>
            </a:endParaRPr>
          </a:p>
          <a:p>
            <a:pPr>
              <a:buFont typeface="Arial" charset="0"/>
              <a:buChar char="•"/>
            </a:pPr>
            <a:r>
              <a:rPr lang="en-GB" altLang="en-US" b="1">
                <a:solidFill>
                  <a:srgbClr val="800080"/>
                </a:solidFill>
                <a:latin typeface="Calibri" pitchFamily="34" charset="0"/>
              </a:rPr>
              <a:t>       Individual learning plans…</a:t>
            </a:r>
          </a:p>
          <a:p>
            <a:endParaRPr lang="en-GB" altLang="en-US">
              <a:latin typeface="Calibri" pitchFamily="34" charset="0"/>
            </a:endParaRPr>
          </a:p>
          <a:p>
            <a:pPr>
              <a:buFont typeface="Arial" charset="0"/>
              <a:buChar char="•"/>
            </a:pPr>
            <a:r>
              <a:rPr lang="en-GB" altLang="en-US">
                <a:latin typeface="Calibri" pitchFamily="34" charset="0"/>
              </a:rPr>
              <a:t>       The Common Good…</a:t>
            </a:r>
          </a:p>
          <a:p>
            <a:endParaRPr lang="en-GB" altLang="en-US">
              <a:latin typeface="Calibri" pitchFamily="34" charset="0"/>
            </a:endParaRPr>
          </a:p>
        </p:txBody>
      </p:sp>
    </p:spTree>
  </p:cSld>
  <p:clrMapOvr>
    <a:masterClrMapping/>
  </p:clrMapOvr>
  <p:transition spd="slow" advClick="0">
    <p:wipe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Box 6"/>
          <p:cNvSpPr txBox="1">
            <a:spLocks noChangeArrowheads="1"/>
          </p:cNvSpPr>
          <p:nvPr/>
        </p:nvSpPr>
        <p:spPr bwMode="auto">
          <a:xfrm>
            <a:off x="3276600" y="2087563"/>
            <a:ext cx="5207000" cy="3856037"/>
          </a:xfrm>
          <a:prstGeom prst="rect">
            <a:avLst/>
          </a:prstGeom>
          <a:noFill/>
          <a:ln w="9525">
            <a:noFill/>
            <a:miter lim="800000"/>
            <a:headEnd/>
            <a:tailEnd/>
          </a:ln>
        </p:spPr>
        <p:txBody>
          <a:bodyPr/>
          <a:lstStyle/>
          <a:p>
            <a:endParaRPr lang="en-GB" sz="7200">
              <a:latin typeface="Calibri" pitchFamily="34" charset="0"/>
            </a:endParaRPr>
          </a:p>
        </p:txBody>
      </p:sp>
      <p:pic>
        <p:nvPicPr>
          <p:cNvPr id="104450" name="Picture 8"/>
          <p:cNvPicPr>
            <a:picLocks noChangeAspect="1"/>
          </p:cNvPicPr>
          <p:nvPr/>
        </p:nvPicPr>
        <p:blipFill>
          <a:blip r:embed="rId3"/>
          <a:srcRect/>
          <a:stretch>
            <a:fillRect/>
          </a:stretch>
        </p:blipFill>
        <p:spPr bwMode="auto">
          <a:xfrm>
            <a:off x="0" y="-61913"/>
            <a:ext cx="8569325" cy="18180051"/>
          </a:xfrm>
          <a:prstGeom prst="rect">
            <a:avLst/>
          </a:prstGeom>
          <a:noFill/>
          <a:ln w="9525">
            <a:noFill/>
            <a:miter lim="800000"/>
            <a:headEnd/>
            <a:tailEnd/>
          </a:ln>
        </p:spPr>
      </p:pic>
      <p:sp>
        <p:nvSpPr>
          <p:cNvPr id="2" name="TextBox 1"/>
          <p:cNvSpPr txBox="1"/>
          <p:nvPr/>
        </p:nvSpPr>
        <p:spPr>
          <a:xfrm>
            <a:off x="250825" y="476250"/>
            <a:ext cx="8497888" cy="1016000"/>
          </a:xfrm>
          <a:prstGeom prst="rect">
            <a:avLst/>
          </a:prstGeom>
          <a:noFill/>
        </p:spPr>
        <p:txBody>
          <a:bodyPr>
            <a:spAutoFit/>
          </a:bodyPr>
          <a:lstStyle/>
          <a:p>
            <a:pPr fontAlgn="auto">
              <a:spcBef>
                <a:spcPts val="0"/>
              </a:spcBef>
              <a:spcAft>
                <a:spcPts val="0"/>
              </a:spcAft>
              <a:defRPr/>
            </a:pPr>
            <a:r>
              <a:rPr lang="en-GB" sz="2000" dirty="0">
                <a:latin typeface="+mn-lt"/>
                <a:cs typeface="+mn-cs"/>
              </a:rPr>
              <a:t>The Key Foundation Stones…</a:t>
            </a:r>
            <a:r>
              <a:rPr lang="en-GB" sz="2000" dirty="0">
                <a:effectLst>
                  <a:outerShdw blurRad="38100" dist="38100" dir="2700000" algn="tl">
                    <a:srgbClr val="000000">
                      <a:alpha val="43137"/>
                    </a:srgbClr>
                  </a:outerShdw>
                </a:effectLst>
                <a:latin typeface="+mn-lt"/>
                <a:cs typeface="+mn-cs"/>
              </a:rPr>
              <a:t> </a:t>
            </a:r>
          </a:p>
          <a:p>
            <a:pPr fontAlgn="auto">
              <a:spcBef>
                <a:spcPts val="0"/>
              </a:spcBef>
              <a:spcAft>
                <a:spcPts val="0"/>
              </a:spcAft>
              <a:defRPr/>
            </a:pPr>
            <a:endParaRPr lang="en-GB" sz="4000" dirty="0">
              <a:solidFill>
                <a:schemeClr val="tx2"/>
              </a:solidFill>
              <a:latin typeface="+mn-lt"/>
              <a:cs typeface="+mn-cs"/>
            </a:endParaRPr>
          </a:p>
        </p:txBody>
      </p:sp>
      <p:sp>
        <p:nvSpPr>
          <p:cNvPr id="104452" name="TextBox 7"/>
          <p:cNvSpPr txBox="1">
            <a:spLocks noChangeArrowheads="1"/>
          </p:cNvSpPr>
          <p:nvPr/>
        </p:nvSpPr>
        <p:spPr bwMode="auto">
          <a:xfrm>
            <a:off x="468313" y="1700213"/>
            <a:ext cx="7920037" cy="647700"/>
          </a:xfrm>
          <a:prstGeom prst="rect">
            <a:avLst/>
          </a:prstGeom>
          <a:noFill/>
          <a:ln w="9525">
            <a:noFill/>
            <a:miter lim="800000"/>
            <a:headEnd/>
            <a:tailEnd/>
          </a:ln>
        </p:spPr>
        <p:txBody>
          <a:bodyPr>
            <a:spAutoFit/>
          </a:bodyPr>
          <a:lstStyle/>
          <a:p>
            <a:endParaRPr lang="en-GB">
              <a:latin typeface="Calibri" pitchFamily="34" charset="0"/>
            </a:endParaRPr>
          </a:p>
          <a:p>
            <a:endParaRPr lang="en-GB">
              <a:latin typeface="Calibri" pitchFamily="34" charset="0"/>
            </a:endParaRPr>
          </a:p>
        </p:txBody>
      </p:sp>
      <p:pic>
        <p:nvPicPr>
          <p:cNvPr id="104453" name="Picture 3" descr="C:\Users\user\AppData\Local\Microsoft\Windows\INetCache\IE\U6OV7V18\jigsaw-25965_640[1].png"/>
          <p:cNvPicPr>
            <a:picLocks noChangeAspect="1" noChangeArrowheads="1"/>
          </p:cNvPicPr>
          <p:nvPr/>
        </p:nvPicPr>
        <p:blipFill>
          <a:blip r:embed="rId4"/>
          <a:srcRect/>
          <a:stretch>
            <a:fillRect/>
          </a:stretch>
        </p:blipFill>
        <p:spPr bwMode="auto">
          <a:xfrm>
            <a:off x="250825" y="3678238"/>
            <a:ext cx="3579813" cy="2703512"/>
          </a:xfrm>
          <a:prstGeom prst="rect">
            <a:avLst/>
          </a:prstGeom>
          <a:noFill/>
          <a:ln w="9525">
            <a:noFill/>
            <a:miter lim="800000"/>
            <a:headEnd/>
            <a:tailEnd/>
          </a:ln>
        </p:spPr>
      </p:pic>
      <p:sp>
        <p:nvSpPr>
          <p:cNvPr id="104454" name="TextBox 11"/>
          <p:cNvSpPr txBox="1">
            <a:spLocks noChangeArrowheads="1"/>
          </p:cNvSpPr>
          <p:nvPr/>
        </p:nvSpPr>
        <p:spPr bwMode="auto">
          <a:xfrm>
            <a:off x="971550" y="2565400"/>
            <a:ext cx="7510463" cy="1446213"/>
          </a:xfrm>
          <a:prstGeom prst="rect">
            <a:avLst/>
          </a:prstGeom>
          <a:noFill/>
          <a:ln w="9525">
            <a:noFill/>
            <a:miter lim="800000"/>
            <a:headEnd/>
            <a:tailEnd/>
          </a:ln>
        </p:spPr>
        <p:txBody>
          <a:bodyPr wrap="none">
            <a:spAutoFit/>
          </a:bodyPr>
          <a:lstStyle/>
          <a:p>
            <a:r>
              <a:rPr lang="en-GB" sz="4400">
                <a:latin typeface="Calibri" pitchFamily="34" charset="0"/>
              </a:rPr>
              <a:t>The rich tradition of the Church </a:t>
            </a:r>
          </a:p>
          <a:p>
            <a:r>
              <a:rPr lang="en-GB" sz="4400">
                <a:latin typeface="Calibri" pitchFamily="34" charset="0"/>
              </a:rPr>
              <a:t>                         in education…</a:t>
            </a:r>
          </a:p>
        </p:txBody>
      </p:sp>
      <p:sp>
        <p:nvSpPr>
          <p:cNvPr id="104455" name="TextBox 12"/>
          <p:cNvSpPr txBox="1">
            <a:spLocks noChangeArrowheads="1"/>
          </p:cNvSpPr>
          <p:nvPr/>
        </p:nvSpPr>
        <p:spPr bwMode="auto">
          <a:xfrm>
            <a:off x="900113" y="4365625"/>
            <a:ext cx="2644775" cy="1439863"/>
          </a:xfrm>
          <a:prstGeom prst="rect">
            <a:avLst/>
          </a:prstGeom>
          <a:noFill/>
          <a:ln w="9525">
            <a:noFill/>
            <a:miter lim="800000"/>
            <a:headEnd/>
            <a:tailEnd/>
          </a:ln>
        </p:spPr>
        <p:txBody>
          <a:bodyPr>
            <a:spAutoFit/>
          </a:bodyPr>
          <a:lstStyle/>
          <a:p>
            <a:r>
              <a:rPr lang="en-GB" sz="2800" b="1">
                <a:latin typeface="Calibri" pitchFamily="34" charset="0"/>
              </a:rPr>
              <a:t>   From a </a:t>
            </a:r>
          </a:p>
          <a:p>
            <a:r>
              <a:rPr lang="en-GB" sz="2800" b="1">
                <a:latin typeface="Calibri" pitchFamily="34" charset="0"/>
              </a:rPr>
              <a:t>    CATHOLIC PERSPECTIVE</a:t>
            </a:r>
          </a:p>
        </p:txBody>
      </p:sp>
      <p:pic>
        <p:nvPicPr>
          <p:cNvPr id="104456" name="Picture 28" descr="C:\Users\user\AppData\Local\Microsoft\Windows\Temporary Internet Files\Content.IE5\I68QEDN7\4654632670_a0f09bd35b_z[1].jpg"/>
          <p:cNvPicPr>
            <a:picLocks noChangeAspect="1" noChangeArrowheads="1"/>
          </p:cNvPicPr>
          <p:nvPr/>
        </p:nvPicPr>
        <p:blipFill>
          <a:blip r:embed="rId5"/>
          <a:srcRect/>
          <a:stretch>
            <a:fillRect/>
          </a:stretch>
        </p:blipFill>
        <p:spPr bwMode="auto">
          <a:xfrm>
            <a:off x="6794500" y="260350"/>
            <a:ext cx="2349500" cy="2144713"/>
          </a:xfrm>
          <a:prstGeom prst="rect">
            <a:avLst/>
          </a:prstGeom>
          <a:noFill/>
          <a:ln w="9525">
            <a:noFill/>
            <a:miter lim="800000"/>
            <a:headEnd/>
            <a:tailEnd/>
          </a:ln>
        </p:spPr>
      </p:pic>
    </p:spTree>
  </p:cSld>
  <p:clrMapOvr>
    <a:masterClrMapping/>
  </p:clrMapOvr>
  <p:transition spd="slow">
    <p:push/>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11188" y="0"/>
            <a:ext cx="8137525" cy="1143000"/>
          </a:xfrm>
        </p:spPr>
        <p:txBody>
          <a:bodyPr rtlCol="0">
            <a:normAutofit fontScale="90000"/>
          </a:bodyPr>
          <a:lstStyle/>
          <a:p>
            <a:pPr fontAlgn="auto">
              <a:spcAft>
                <a:spcPts val="0"/>
              </a:spcAft>
              <a:defRPr/>
            </a:pPr>
            <a:r>
              <a:rPr lang="en-GB" sz="4000" smtClean="0">
                <a:cs typeface="Tahoma" pitchFamily="34" charset="0"/>
              </a:rPr>
              <a:t>      </a:t>
            </a:r>
            <a:r>
              <a:rPr lang="en-GB" sz="3600" smtClean="0">
                <a:cs typeface="Tahoma" pitchFamily="34" charset="0"/>
              </a:rPr>
              <a:t> </a:t>
            </a:r>
            <a:r>
              <a:rPr lang="en-GB" sz="3600" b="1" smtClean="0">
                <a:effectLst>
                  <a:outerShdw blurRad="38100" dist="38100" dir="2700000" algn="tl">
                    <a:srgbClr val="000000">
                      <a:alpha val="43137"/>
                    </a:srgbClr>
                  </a:outerShdw>
                </a:effectLst>
                <a:cs typeface="Tahoma" pitchFamily="34" charset="0"/>
              </a:rPr>
              <a:t/>
            </a:r>
            <a:br>
              <a:rPr lang="en-GB" sz="3600" b="1" smtClean="0">
                <a:effectLst>
                  <a:outerShdw blurRad="38100" dist="38100" dir="2700000" algn="tl">
                    <a:srgbClr val="000000">
                      <a:alpha val="43137"/>
                    </a:srgbClr>
                  </a:outerShdw>
                </a:effectLst>
                <a:cs typeface="Tahoma" pitchFamily="34" charset="0"/>
              </a:rPr>
            </a:br>
            <a:r>
              <a:rPr lang="en-GB" sz="3600" smtClean="0">
                <a:solidFill>
                  <a:schemeClr val="tx2"/>
                </a:solidFill>
                <a:cs typeface="Tahoma" pitchFamily="34" charset="0"/>
              </a:rPr>
              <a:t>The rich tradition of the Church in education...</a:t>
            </a:r>
            <a:endParaRPr sz="3600" smtClean="0">
              <a:solidFill>
                <a:schemeClr val="tx2"/>
              </a:solidFill>
              <a:cs typeface="Tahoma" pitchFamily="34" charset="0"/>
            </a:endParaRPr>
          </a:p>
        </p:txBody>
      </p:sp>
      <p:sp>
        <p:nvSpPr>
          <p:cNvPr id="387075" name="Rectangle 3"/>
          <p:cNvSpPr>
            <a:spLocks noGrp="1" noChangeArrowheads="1"/>
          </p:cNvSpPr>
          <p:nvPr>
            <p:ph type="body" idx="1"/>
          </p:nvPr>
        </p:nvSpPr>
        <p:spPr>
          <a:xfrm>
            <a:off x="0" y="1628775"/>
            <a:ext cx="8893175" cy="4752975"/>
          </a:xfrm>
        </p:spPr>
        <p:txBody>
          <a:bodyPr/>
          <a:lstStyle/>
          <a:p>
            <a:pPr>
              <a:buFont typeface="Arial" charset="0"/>
              <a:buNone/>
            </a:pPr>
            <a:r>
              <a:rPr lang="en-GB" sz="3000" smtClean="0"/>
              <a:t>     </a:t>
            </a:r>
            <a:r>
              <a:rPr lang="en-GB" sz="3000" b="1" smtClean="0"/>
              <a:t>The religious dimension is  experienced  through…</a:t>
            </a:r>
          </a:p>
          <a:p>
            <a:pPr algn="ctr"/>
            <a:r>
              <a:rPr lang="en-GB" sz="3500" smtClean="0"/>
              <a:t>The Gospel Message…</a:t>
            </a:r>
            <a:r>
              <a:rPr lang="en-GB" sz="1800" smtClean="0"/>
              <a:t>a story, a narrative, a way of thinking…</a:t>
            </a:r>
          </a:p>
          <a:p>
            <a:pPr algn="ctr"/>
            <a:r>
              <a:rPr lang="en-GB" sz="3500" smtClean="0"/>
              <a:t>The building of community…</a:t>
            </a:r>
            <a:r>
              <a:rPr lang="en-GB" sz="1800" smtClean="0"/>
              <a:t>a way  of belonging within a community…</a:t>
            </a:r>
          </a:p>
          <a:p>
            <a:pPr algn="ctr"/>
            <a:r>
              <a:rPr lang="en-GB" sz="3500" smtClean="0"/>
              <a:t>The celebration of liturgy…</a:t>
            </a:r>
            <a:r>
              <a:rPr lang="en-GB" sz="1800" smtClean="0"/>
              <a:t>a way of worshipping, praying…</a:t>
            </a:r>
          </a:p>
          <a:p>
            <a:pPr algn="ctr"/>
            <a:r>
              <a:rPr lang="en-GB" sz="3500" smtClean="0"/>
              <a:t>The call to action…</a:t>
            </a:r>
            <a:r>
              <a:rPr lang="en-GB" sz="1800" smtClean="0"/>
              <a:t>a way of behaving</a:t>
            </a:r>
            <a:endParaRPr lang="en-US" sz="1800" smtClean="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0" fill="hold"/>
                                        <p:tgtEl>
                                          <p:spTgt spid="387075">
                                            <p:txEl>
                                              <p:pRg st="0" end="0"/>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grpId="0" nodeType="clickEffect">
                                  <p:stCondLst>
                                    <p:cond delay="0"/>
                                  </p:stCondLst>
                                  <p:iterate type="lt">
                                    <p:tmPct val="4000"/>
                                  </p:iterate>
                                  <p:childTnLst>
                                    <p:set>
                                      <p:cBhvr override="childStyle">
                                        <p:cTn id="10" dur="5000" fill="hold"/>
                                        <p:tgtEl>
                                          <p:spTgt spid="387075">
                                            <p:txEl>
                                              <p:pRg st="1" end="1"/>
                                            </p:txEl>
                                          </p:spTgt>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8" presetClass="emph" presetSubtype="0" fill="hold" grpId="0" nodeType="clickEffect">
                                  <p:stCondLst>
                                    <p:cond delay="0"/>
                                  </p:stCondLst>
                                  <p:iterate type="lt">
                                    <p:tmPct val="4000"/>
                                  </p:iterate>
                                  <p:childTnLst>
                                    <p:set>
                                      <p:cBhvr override="childStyle">
                                        <p:cTn id="14" dur="5000" fill="hold"/>
                                        <p:tgtEl>
                                          <p:spTgt spid="387075">
                                            <p:txEl>
                                              <p:pRg st="2" end="2"/>
                                            </p:txEl>
                                          </p:spTgt>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8" presetClass="emph" presetSubtype="0" fill="hold" grpId="0" nodeType="clickEffect">
                                  <p:stCondLst>
                                    <p:cond delay="0"/>
                                  </p:stCondLst>
                                  <p:iterate type="lt">
                                    <p:tmPct val="4000"/>
                                  </p:iterate>
                                  <p:childTnLst>
                                    <p:set>
                                      <p:cBhvr override="childStyle">
                                        <p:cTn id="18" dur="5000" fill="hold"/>
                                        <p:tgtEl>
                                          <p:spTgt spid="387075">
                                            <p:txEl>
                                              <p:pRg st="3" end="3"/>
                                            </p:txEl>
                                          </p:spTgt>
                                        </p:tgtEl>
                                        <p:attrNameLst>
                                          <p:attrName>style.textDecorationUnderline</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8" presetClass="emph" presetSubtype="0" fill="hold" grpId="0" nodeType="clickEffect">
                                  <p:stCondLst>
                                    <p:cond delay="0"/>
                                  </p:stCondLst>
                                  <p:iterate type="lt">
                                    <p:tmPct val="4000"/>
                                  </p:iterate>
                                  <p:childTnLst>
                                    <p:set>
                                      <p:cBhvr override="childStyle">
                                        <p:cTn id="22" dur="5000" fill="hold"/>
                                        <p:tgtEl>
                                          <p:spTgt spid="387075">
                                            <p:txEl>
                                              <p:pRg st="4" end="4"/>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7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Box 6"/>
          <p:cNvSpPr txBox="1">
            <a:spLocks noChangeArrowheads="1"/>
          </p:cNvSpPr>
          <p:nvPr/>
        </p:nvSpPr>
        <p:spPr bwMode="auto">
          <a:xfrm>
            <a:off x="3276600" y="2087563"/>
            <a:ext cx="5207000" cy="3856037"/>
          </a:xfrm>
          <a:prstGeom prst="rect">
            <a:avLst/>
          </a:prstGeom>
          <a:noFill/>
          <a:ln w="9525">
            <a:noFill/>
            <a:miter lim="800000"/>
            <a:headEnd/>
            <a:tailEnd/>
          </a:ln>
        </p:spPr>
        <p:txBody>
          <a:bodyPr/>
          <a:lstStyle/>
          <a:p>
            <a:endParaRPr lang="en-GB" sz="7200">
              <a:latin typeface="Calibri" pitchFamily="34" charset="0"/>
            </a:endParaRPr>
          </a:p>
        </p:txBody>
      </p:sp>
      <p:pic>
        <p:nvPicPr>
          <p:cNvPr id="108546" name="Picture 8"/>
          <p:cNvPicPr>
            <a:picLocks noChangeAspect="1"/>
          </p:cNvPicPr>
          <p:nvPr/>
        </p:nvPicPr>
        <p:blipFill>
          <a:blip r:embed="rId3"/>
          <a:srcRect/>
          <a:stretch>
            <a:fillRect/>
          </a:stretch>
        </p:blipFill>
        <p:spPr bwMode="auto">
          <a:xfrm>
            <a:off x="0" y="0"/>
            <a:ext cx="8569325" cy="18180050"/>
          </a:xfrm>
          <a:prstGeom prst="rect">
            <a:avLst/>
          </a:prstGeom>
          <a:noFill/>
          <a:ln w="9525">
            <a:noFill/>
            <a:miter lim="800000"/>
            <a:headEnd/>
            <a:tailEnd/>
          </a:ln>
        </p:spPr>
      </p:pic>
      <p:sp>
        <p:nvSpPr>
          <p:cNvPr id="108547" name="TextBox 1"/>
          <p:cNvSpPr txBox="1">
            <a:spLocks noChangeArrowheads="1"/>
          </p:cNvSpPr>
          <p:nvPr/>
        </p:nvSpPr>
        <p:spPr bwMode="auto">
          <a:xfrm>
            <a:off x="250825" y="476250"/>
            <a:ext cx="8497888" cy="1016000"/>
          </a:xfrm>
          <a:prstGeom prst="rect">
            <a:avLst/>
          </a:prstGeom>
          <a:noFill/>
          <a:ln w="9525">
            <a:noFill/>
            <a:miter lim="800000"/>
            <a:headEnd/>
            <a:tailEnd/>
          </a:ln>
        </p:spPr>
        <p:txBody>
          <a:bodyPr>
            <a:spAutoFit/>
          </a:bodyPr>
          <a:lstStyle/>
          <a:p>
            <a:r>
              <a:rPr lang="en-GB" sz="2000">
                <a:latin typeface="Calibri" pitchFamily="34" charset="0"/>
              </a:rPr>
              <a:t>The Key Foundation Stones… </a:t>
            </a:r>
          </a:p>
          <a:p>
            <a:endParaRPr lang="en-GB" sz="4000">
              <a:solidFill>
                <a:schemeClr val="tx2"/>
              </a:solidFill>
              <a:latin typeface="Calibri" pitchFamily="34" charset="0"/>
            </a:endParaRPr>
          </a:p>
        </p:txBody>
      </p:sp>
      <p:sp>
        <p:nvSpPr>
          <p:cNvPr id="108548" name="TextBox 7"/>
          <p:cNvSpPr txBox="1">
            <a:spLocks noChangeArrowheads="1"/>
          </p:cNvSpPr>
          <p:nvPr/>
        </p:nvSpPr>
        <p:spPr bwMode="auto">
          <a:xfrm>
            <a:off x="468313" y="1700213"/>
            <a:ext cx="7920037" cy="647700"/>
          </a:xfrm>
          <a:prstGeom prst="rect">
            <a:avLst/>
          </a:prstGeom>
          <a:noFill/>
          <a:ln w="9525">
            <a:noFill/>
            <a:miter lim="800000"/>
            <a:headEnd/>
            <a:tailEnd/>
          </a:ln>
        </p:spPr>
        <p:txBody>
          <a:bodyPr>
            <a:spAutoFit/>
          </a:bodyPr>
          <a:lstStyle/>
          <a:p>
            <a:endParaRPr lang="en-GB">
              <a:latin typeface="Calibri" pitchFamily="34" charset="0"/>
            </a:endParaRPr>
          </a:p>
          <a:p>
            <a:endParaRPr lang="en-GB">
              <a:latin typeface="Calibri" pitchFamily="34" charset="0"/>
            </a:endParaRPr>
          </a:p>
        </p:txBody>
      </p:sp>
      <p:pic>
        <p:nvPicPr>
          <p:cNvPr id="108549" name="Picture 3" descr="C:\Users\user\AppData\Local\Microsoft\Windows\INetCache\IE\U6OV7V18\jigsaw-25965_640[1].png"/>
          <p:cNvPicPr>
            <a:picLocks noChangeAspect="1" noChangeArrowheads="1"/>
          </p:cNvPicPr>
          <p:nvPr/>
        </p:nvPicPr>
        <p:blipFill>
          <a:blip r:embed="rId4"/>
          <a:srcRect/>
          <a:stretch>
            <a:fillRect/>
          </a:stretch>
        </p:blipFill>
        <p:spPr bwMode="auto">
          <a:xfrm>
            <a:off x="250825" y="3678238"/>
            <a:ext cx="3579813" cy="2703512"/>
          </a:xfrm>
          <a:prstGeom prst="rect">
            <a:avLst/>
          </a:prstGeom>
          <a:noFill/>
          <a:ln w="9525">
            <a:noFill/>
            <a:miter lim="800000"/>
            <a:headEnd/>
            <a:tailEnd/>
          </a:ln>
        </p:spPr>
      </p:pic>
      <p:sp>
        <p:nvSpPr>
          <p:cNvPr id="108550" name="TextBox 11"/>
          <p:cNvSpPr txBox="1">
            <a:spLocks noChangeArrowheads="1"/>
          </p:cNvSpPr>
          <p:nvPr/>
        </p:nvSpPr>
        <p:spPr bwMode="auto">
          <a:xfrm>
            <a:off x="395288" y="1196975"/>
            <a:ext cx="8424862" cy="4400550"/>
          </a:xfrm>
          <a:prstGeom prst="rect">
            <a:avLst/>
          </a:prstGeom>
          <a:noFill/>
          <a:ln w="9525">
            <a:noFill/>
            <a:miter lim="800000"/>
            <a:headEnd/>
            <a:tailEnd/>
          </a:ln>
        </p:spPr>
        <p:txBody>
          <a:bodyPr>
            <a:spAutoFit/>
          </a:bodyPr>
          <a:lstStyle/>
          <a:p>
            <a:r>
              <a:rPr lang="en-GB" sz="3200">
                <a:latin typeface="Calibri" pitchFamily="34" charset="0"/>
              </a:rPr>
              <a:t>The CURRICULUM IS BOTH WHOLE AND HOLY</a:t>
            </a:r>
          </a:p>
          <a:p>
            <a:endParaRPr lang="en-GB" sz="3200">
              <a:latin typeface="Calibri" pitchFamily="34" charset="0"/>
            </a:endParaRPr>
          </a:p>
          <a:p>
            <a:pPr>
              <a:buFont typeface="Wingdings" pitchFamily="2" charset="2"/>
              <a:buChar char="Ø"/>
            </a:pPr>
            <a:r>
              <a:rPr lang="en-GB" sz="2400">
                <a:latin typeface="Calibri" pitchFamily="34" charset="0"/>
              </a:rPr>
              <a:t>Everything ultimately comes from God…</a:t>
            </a:r>
          </a:p>
          <a:p>
            <a:pPr>
              <a:buFont typeface="Wingdings" pitchFamily="2" charset="2"/>
              <a:buChar char="Ø"/>
            </a:pPr>
            <a:r>
              <a:rPr lang="en-GB" sz="2400">
                <a:latin typeface="Calibri" pitchFamily="34" charset="0"/>
              </a:rPr>
              <a:t>The truth of each curriculum area is respected…</a:t>
            </a:r>
          </a:p>
          <a:p>
            <a:pPr>
              <a:buFont typeface="Wingdings" pitchFamily="2" charset="2"/>
              <a:buChar char="Ø"/>
            </a:pPr>
            <a:r>
              <a:rPr lang="en-GB" sz="2400">
                <a:latin typeface="Calibri" pitchFamily="34" charset="0"/>
              </a:rPr>
              <a:t>The place of religious education is safeguarded…</a:t>
            </a:r>
          </a:p>
          <a:p>
            <a:pPr>
              <a:buFont typeface="Wingdings" pitchFamily="2" charset="2"/>
              <a:buChar char="Ø"/>
            </a:pPr>
            <a:r>
              <a:rPr lang="en-GB" sz="2400">
                <a:latin typeface="Calibri" pitchFamily="34" charset="0"/>
              </a:rPr>
              <a:t>The growth and development of each pupil is respected…</a:t>
            </a:r>
          </a:p>
          <a:p>
            <a:endParaRPr lang="en-GB" sz="2800">
              <a:latin typeface="Calibri" pitchFamily="34" charset="0"/>
            </a:endParaRPr>
          </a:p>
          <a:p>
            <a:endParaRPr lang="en-GB" sz="2800">
              <a:latin typeface="Calibri" pitchFamily="34" charset="0"/>
            </a:endParaRPr>
          </a:p>
          <a:p>
            <a:endParaRPr lang="en-GB" sz="2000">
              <a:latin typeface="Calibri" pitchFamily="34" charset="0"/>
            </a:endParaRPr>
          </a:p>
          <a:p>
            <a:r>
              <a:rPr lang="en-GB" sz="4400">
                <a:latin typeface="Calibri" pitchFamily="34" charset="0"/>
              </a:rPr>
              <a:t> </a:t>
            </a:r>
          </a:p>
        </p:txBody>
      </p:sp>
      <p:sp>
        <p:nvSpPr>
          <p:cNvPr id="108551" name="TextBox 12"/>
          <p:cNvSpPr txBox="1">
            <a:spLocks noChangeArrowheads="1"/>
          </p:cNvSpPr>
          <p:nvPr/>
        </p:nvSpPr>
        <p:spPr bwMode="auto">
          <a:xfrm>
            <a:off x="900113" y="4365625"/>
            <a:ext cx="2644775" cy="1439863"/>
          </a:xfrm>
          <a:prstGeom prst="rect">
            <a:avLst/>
          </a:prstGeom>
          <a:noFill/>
          <a:ln w="9525">
            <a:noFill/>
            <a:miter lim="800000"/>
            <a:headEnd/>
            <a:tailEnd/>
          </a:ln>
        </p:spPr>
        <p:txBody>
          <a:bodyPr>
            <a:spAutoFit/>
          </a:bodyPr>
          <a:lstStyle/>
          <a:p>
            <a:r>
              <a:rPr lang="en-GB" sz="2800" b="1">
                <a:latin typeface="Calibri" pitchFamily="34" charset="0"/>
              </a:rPr>
              <a:t>        From a </a:t>
            </a:r>
          </a:p>
          <a:p>
            <a:r>
              <a:rPr lang="en-GB" sz="2800" b="1">
                <a:latin typeface="Calibri" pitchFamily="34" charset="0"/>
              </a:rPr>
              <a:t>    CATHOLIC</a:t>
            </a:r>
          </a:p>
          <a:p>
            <a:r>
              <a:rPr lang="en-GB" sz="2800" b="1">
                <a:latin typeface="Calibri" pitchFamily="34" charset="0"/>
              </a:rPr>
              <a:t> PERSPECTIVE</a:t>
            </a:r>
          </a:p>
        </p:txBody>
      </p:sp>
      <p:pic>
        <p:nvPicPr>
          <p:cNvPr id="108552" name="Picture 28" descr="C:\Users\user\AppData\Local\Microsoft\Windows\Temporary Internet Files\Content.IE5\I68QEDN7\4654632670_a0f09bd35b_z[1].jpg"/>
          <p:cNvPicPr>
            <a:picLocks noChangeAspect="1" noChangeArrowheads="1"/>
          </p:cNvPicPr>
          <p:nvPr/>
        </p:nvPicPr>
        <p:blipFill>
          <a:blip r:embed="rId5"/>
          <a:srcRect/>
          <a:stretch>
            <a:fillRect/>
          </a:stretch>
        </p:blipFill>
        <p:spPr bwMode="auto">
          <a:xfrm>
            <a:off x="6948488" y="3429000"/>
            <a:ext cx="1814512" cy="1655763"/>
          </a:xfrm>
          <a:prstGeom prst="rect">
            <a:avLst/>
          </a:prstGeom>
          <a:noFill/>
          <a:ln w="9525">
            <a:noFill/>
            <a:miter lim="800000"/>
            <a:headEnd/>
            <a:tailEnd/>
          </a:ln>
        </p:spPr>
      </p:pic>
    </p:spTree>
  </p:cSld>
  <p:clrMapOvr>
    <a:masterClrMapping/>
  </p:clrMapOvr>
  <p:transition spd="slow">
    <p:push/>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extBox 6"/>
          <p:cNvSpPr txBox="1">
            <a:spLocks noChangeArrowheads="1"/>
          </p:cNvSpPr>
          <p:nvPr/>
        </p:nvSpPr>
        <p:spPr bwMode="auto">
          <a:xfrm>
            <a:off x="3276600" y="2087563"/>
            <a:ext cx="5207000" cy="3856037"/>
          </a:xfrm>
          <a:prstGeom prst="rect">
            <a:avLst/>
          </a:prstGeom>
          <a:noFill/>
          <a:ln w="9525">
            <a:noFill/>
            <a:miter lim="800000"/>
            <a:headEnd/>
            <a:tailEnd/>
          </a:ln>
        </p:spPr>
        <p:txBody>
          <a:bodyPr/>
          <a:lstStyle/>
          <a:p>
            <a:endParaRPr lang="en-GB" sz="7200">
              <a:latin typeface="Calibri" pitchFamily="34" charset="0"/>
            </a:endParaRPr>
          </a:p>
        </p:txBody>
      </p:sp>
      <p:pic>
        <p:nvPicPr>
          <p:cNvPr id="110594" name="Picture 8"/>
          <p:cNvPicPr>
            <a:picLocks noChangeAspect="1"/>
          </p:cNvPicPr>
          <p:nvPr/>
        </p:nvPicPr>
        <p:blipFill>
          <a:blip r:embed="rId3"/>
          <a:srcRect/>
          <a:stretch>
            <a:fillRect/>
          </a:stretch>
        </p:blipFill>
        <p:spPr bwMode="auto">
          <a:xfrm>
            <a:off x="0" y="-315913"/>
            <a:ext cx="8569325" cy="18181638"/>
          </a:xfrm>
          <a:prstGeom prst="rect">
            <a:avLst/>
          </a:prstGeom>
          <a:noFill/>
          <a:ln w="9525">
            <a:noFill/>
            <a:miter lim="800000"/>
            <a:headEnd/>
            <a:tailEnd/>
          </a:ln>
        </p:spPr>
      </p:pic>
      <p:sp>
        <p:nvSpPr>
          <p:cNvPr id="2" name="TextBox 1"/>
          <p:cNvSpPr txBox="1"/>
          <p:nvPr/>
        </p:nvSpPr>
        <p:spPr>
          <a:xfrm>
            <a:off x="250825" y="620713"/>
            <a:ext cx="6985000" cy="923925"/>
          </a:xfrm>
          <a:prstGeom prst="rect">
            <a:avLst/>
          </a:prstGeom>
          <a:noFill/>
        </p:spPr>
        <p:txBody>
          <a:bodyPr>
            <a:spAutoFit/>
          </a:bodyPr>
          <a:lstStyle/>
          <a:p>
            <a:pPr fontAlgn="auto">
              <a:spcBef>
                <a:spcPts val="0"/>
              </a:spcBef>
              <a:spcAft>
                <a:spcPts val="0"/>
              </a:spcAft>
              <a:defRPr/>
            </a:pPr>
            <a:r>
              <a:rPr lang="en-GB" sz="5400" b="1" dirty="0">
                <a:effectLst>
                  <a:outerShdw blurRad="38100" dist="38100" dir="2700000" algn="tl">
                    <a:srgbClr val="000000">
                      <a:alpha val="43137"/>
                    </a:srgbClr>
                  </a:outerShdw>
                </a:effectLst>
                <a:latin typeface="+mn-lt"/>
                <a:cs typeface="+mn-cs"/>
              </a:rPr>
              <a:t> </a:t>
            </a:r>
            <a:r>
              <a:rPr lang="en-GB" sz="2800" dirty="0">
                <a:solidFill>
                  <a:schemeClr val="tx2"/>
                </a:solidFill>
                <a:latin typeface="+mn-lt"/>
                <a:cs typeface="+mn-cs"/>
              </a:rPr>
              <a:t>The curriculum…</a:t>
            </a:r>
            <a:endParaRPr lang="en-GB" sz="2800" dirty="0">
              <a:solidFill>
                <a:schemeClr val="tx2"/>
              </a:solidFill>
              <a:latin typeface="+mn-lt"/>
              <a:cs typeface="+mn-cs"/>
            </a:endParaRPr>
          </a:p>
        </p:txBody>
      </p:sp>
      <p:pic>
        <p:nvPicPr>
          <p:cNvPr id="110596" name="Picture 2" descr="C:\Users\user\AppData\Local\Microsoft\Windows\Temporary Internet Files\Content.IE5\U6OV7V18\jigsawpuzzle[1].jpg"/>
          <p:cNvPicPr>
            <a:picLocks noChangeAspect="1" noChangeArrowheads="1"/>
          </p:cNvPicPr>
          <p:nvPr/>
        </p:nvPicPr>
        <p:blipFill>
          <a:blip r:embed="rId4"/>
          <a:srcRect/>
          <a:stretch>
            <a:fillRect/>
          </a:stretch>
        </p:blipFill>
        <p:spPr bwMode="auto">
          <a:xfrm>
            <a:off x="6284913" y="0"/>
            <a:ext cx="2859087" cy="2122488"/>
          </a:xfrm>
          <a:prstGeom prst="rect">
            <a:avLst/>
          </a:prstGeom>
          <a:noFill/>
          <a:ln w="9525">
            <a:noFill/>
            <a:miter lim="800000"/>
            <a:headEnd/>
            <a:tailEnd/>
          </a:ln>
        </p:spPr>
      </p:pic>
      <p:sp>
        <p:nvSpPr>
          <p:cNvPr id="110597" name="TextBox 7"/>
          <p:cNvSpPr txBox="1">
            <a:spLocks noChangeArrowheads="1"/>
          </p:cNvSpPr>
          <p:nvPr/>
        </p:nvSpPr>
        <p:spPr bwMode="auto">
          <a:xfrm>
            <a:off x="468313" y="1700213"/>
            <a:ext cx="7920037" cy="5018087"/>
          </a:xfrm>
          <a:prstGeom prst="rect">
            <a:avLst/>
          </a:prstGeom>
          <a:noFill/>
          <a:ln w="9525">
            <a:noFill/>
            <a:miter lim="800000"/>
            <a:headEnd/>
            <a:tailEnd/>
          </a:ln>
        </p:spPr>
        <p:txBody>
          <a:bodyPr>
            <a:spAutoFit/>
          </a:bodyPr>
          <a:lstStyle/>
          <a:p>
            <a:pPr algn="ctr"/>
            <a:r>
              <a:rPr lang="en-GB" sz="3200" b="1">
                <a:latin typeface="Calibri" pitchFamily="34" charset="0"/>
              </a:rPr>
              <a:t>The degree to which the curriculum is </a:t>
            </a:r>
            <a:r>
              <a:rPr lang="en-GB" sz="3200" b="1">
                <a:solidFill>
                  <a:srgbClr val="FF0000"/>
                </a:solidFill>
                <a:latin typeface="Calibri" pitchFamily="34" charset="0"/>
              </a:rPr>
              <a:t>Catholic, </a:t>
            </a:r>
          </a:p>
          <a:p>
            <a:pPr algn="ctr"/>
            <a:r>
              <a:rPr lang="en-GB" sz="3200" b="1">
                <a:latin typeface="Calibri" pitchFamily="34" charset="0"/>
              </a:rPr>
              <a:t>the level of permeation of Gospel values through everything that happens, </a:t>
            </a:r>
          </a:p>
          <a:p>
            <a:pPr algn="ctr"/>
            <a:r>
              <a:rPr lang="en-GB" sz="3200" b="1">
                <a:latin typeface="Calibri" pitchFamily="34" charset="0"/>
              </a:rPr>
              <a:t>will depend, </a:t>
            </a:r>
          </a:p>
          <a:p>
            <a:pPr algn="ctr"/>
            <a:r>
              <a:rPr lang="en-GB" sz="3200" b="1">
                <a:latin typeface="Calibri" pitchFamily="34" charset="0"/>
              </a:rPr>
              <a:t>not on what is written on paper, but what is in the </a:t>
            </a:r>
            <a:r>
              <a:rPr lang="en-GB" sz="3200" b="1">
                <a:solidFill>
                  <a:srgbClr val="FF0000"/>
                </a:solidFill>
                <a:latin typeface="Calibri" pitchFamily="34" charset="0"/>
              </a:rPr>
              <a:t>hearts and minds </a:t>
            </a:r>
          </a:p>
          <a:p>
            <a:pPr algn="ctr"/>
            <a:r>
              <a:rPr lang="en-GB" sz="3200" b="1">
                <a:latin typeface="Calibri" pitchFamily="34" charset="0"/>
              </a:rPr>
              <a:t>of the people who are charged </a:t>
            </a:r>
          </a:p>
          <a:p>
            <a:pPr algn="ctr"/>
            <a:r>
              <a:rPr lang="en-GB" sz="3200" b="1">
                <a:latin typeface="Calibri" pitchFamily="34" charset="0"/>
              </a:rPr>
              <a:t>with its ministry…</a:t>
            </a:r>
          </a:p>
          <a:p>
            <a:pPr algn="ctr"/>
            <a:endParaRPr lang="en-GB" sz="3200" b="1">
              <a:latin typeface="Calibri" pitchFamily="34" charset="0"/>
            </a:endParaRPr>
          </a:p>
        </p:txBody>
      </p:sp>
    </p:spTree>
  </p:cSld>
  <p:clrMapOvr>
    <a:masterClrMapping/>
  </p:clrMapOvr>
  <p:transition spd="slow">
    <p:push/>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755650" y="981075"/>
            <a:ext cx="8064500" cy="4032250"/>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fontAlgn="auto" hangingPunct="1">
              <a:spcBef>
                <a:spcPct val="50000"/>
              </a:spcBef>
              <a:spcAft>
                <a:spcPts val="0"/>
              </a:spcAft>
              <a:defRPr/>
            </a:pPr>
            <a:r>
              <a:rPr lang="en-GB" altLang="en-US" sz="2800" dirty="0">
                <a:latin typeface="+mn-lt"/>
              </a:rPr>
              <a:t>“</a:t>
            </a:r>
            <a:r>
              <a:rPr lang="en-GB" altLang="en-US" sz="3200" dirty="0">
                <a:latin typeface="+mn-lt"/>
              </a:rPr>
              <a:t>Always remember that every subject you study is part of a bigger picture. </a:t>
            </a:r>
            <a:endParaRPr lang="en-GB" altLang="en-US" sz="3200" dirty="0" smtClean="0">
              <a:latin typeface="+mn-lt"/>
            </a:endParaRPr>
          </a:p>
          <a:p>
            <a:pPr algn="ctr" eaLnBrk="1" fontAlgn="auto" hangingPunct="1">
              <a:spcBef>
                <a:spcPct val="50000"/>
              </a:spcBef>
              <a:spcAft>
                <a:spcPts val="0"/>
              </a:spcAft>
              <a:defRPr/>
            </a:pPr>
            <a:r>
              <a:rPr lang="en-GB" altLang="en-US" sz="3200" dirty="0" smtClean="0">
                <a:latin typeface="+mn-lt"/>
              </a:rPr>
              <a:t>Never </a:t>
            </a:r>
            <a:r>
              <a:rPr lang="en-GB" altLang="en-US" sz="3200" dirty="0">
                <a:latin typeface="+mn-lt"/>
              </a:rPr>
              <a:t>allow yourselves to become </a:t>
            </a:r>
            <a:r>
              <a:rPr lang="en-GB" altLang="en-US" sz="3200" dirty="0">
                <a:solidFill>
                  <a:srgbClr val="C00000"/>
                </a:solidFill>
                <a:latin typeface="+mn-lt"/>
              </a:rPr>
              <a:t>narrow. </a:t>
            </a:r>
            <a:endParaRPr lang="en-GB" altLang="en-US" sz="3200" dirty="0" smtClean="0">
              <a:solidFill>
                <a:srgbClr val="C00000"/>
              </a:solidFill>
              <a:latin typeface="+mn-lt"/>
            </a:endParaRPr>
          </a:p>
          <a:p>
            <a:pPr algn="ctr" eaLnBrk="1" fontAlgn="auto" hangingPunct="1">
              <a:spcBef>
                <a:spcPct val="50000"/>
              </a:spcBef>
              <a:spcAft>
                <a:spcPts val="0"/>
              </a:spcAft>
              <a:defRPr/>
            </a:pPr>
            <a:r>
              <a:rPr lang="en-GB" altLang="en-US" sz="3200" dirty="0" smtClean="0">
                <a:latin typeface="+mn-lt"/>
              </a:rPr>
              <a:t>We </a:t>
            </a:r>
            <a:r>
              <a:rPr lang="en-GB" altLang="en-US" sz="3200" dirty="0">
                <a:latin typeface="+mn-lt"/>
              </a:rPr>
              <a:t>need good historians and philosophers economists, but if the account they give of human life is too </a:t>
            </a:r>
            <a:r>
              <a:rPr lang="en-GB" altLang="en-US" sz="3200" dirty="0">
                <a:solidFill>
                  <a:srgbClr val="C00000"/>
                </a:solidFill>
                <a:latin typeface="+mn-lt"/>
              </a:rPr>
              <a:t>narrowly focused</a:t>
            </a:r>
            <a:r>
              <a:rPr lang="en-GB" altLang="en-US" sz="3200" dirty="0">
                <a:latin typeface="+mn-lt"/>
              </a:rPr>
              <a:t>, they can lead us seriously astray.” </a:t>
            </a:r>
            <a:endParaRPr lang="en-US" altLang="en-US" sz="3200" dirty="0">
              <a:latin typeface="+mn-lt"/>
            </a:endParaRPr>
          </a:p>
        </p:txBody>
      </p:sp>
      <p:pic>
        <p:nvPicPr>
          <p:cNvPr id="112642" name="Picture 3" descr="blair090607_468x371"/>
          <p:cNvPicPr>
            <a:picLocks noChangeAspect="1" noChangeArrowheads="1"/>
          </p:cNvPicPr>
          <p:nvPr/>
        </p:nvPicPr>
        <p:blipFill>
          <a:blip r:embed="rId3"/>
          <a:srcRect/>
          <a:stretch>
            <a:fillRect/>
          </a:stretch>
        </p:blipFill>
        <p:spPr bwMode="auto">
          <a:xfrm>
            <a:off x="471488" y="4652963"/>
            <a:ext cx="1797050" cy="2205037"/>
          </a:xfrm>
          <a:prstGeom prst="rect">
            <a:avLst/>
          </a:prstGeom>
          <a:noFill/>
          <a:ln w="6350">
            <a:solidFill>
              <a:srgbClr val="000000"/>
            </a:solidFill>
            <a:miter lim="800000"/>
            <a:headEnd/>
            <a:tailEnd/>
          </a:ln>
        </p:spPr>
      </p:pic>
      <p:sp>
        <p:nvSpPr>
          <p:cNvPr id="31748" name="Text Box 6"/>
          <p:cNvSpPr txBox="1">
            <a:spLocks noChangeArrowheads="1"/>
          </p:cNvSpPr>
          <p:nvPr/>
        </p:nvSpPr>
        <p:spPr bwMode="auto">
          <a:xfrm>
            <a:off x="2555875" y="5876925"/>
            <a:ext cx="4032250" cy="400050"/>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auto" hangingPunct="1">
              <a:spcBef>
                <a:spcPct val="50000"/>
              </a:spcBef>
              <a:spcAft>
                <a:spcPts val="0"/>
              </a:spcAft>
              <a:defRPr/>
            </a:pPr>
            <a:r>
              <a:rPr lang="en-GB" altLang="en-US" sz="2000" dirty="0">
                <a:latin typeface="+mj-lt"/>
              </a:rPr>
              <a:t>Twickenham Address to Pupils</a:t>
            </a:r>
            <a:endParaRPr lang="en-US" altLang="en-US" sz="2000" dirty="0">
              <a:latin typeface="+mj-lt"/>
            </a:endParaRP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05038"/>
            <a:ext cx="9144000" cy="1362075"/>
          </a:xfrm>
        </p:spPr>
        <p:txBody>
          <a:bodyPr rtlCol="0">
            <a:noAutofit/>
          </a:bodyPr>
          <a:lstStyle/>
          <a:p>
            <a:pPr algn="ctr" fontAlgn="auto">
              <a:spcAft>
                <a:spcPts val="0"/>
              </a:spcAft>
              <a:defRPr/>
            </a:pPr>
            <a:r>
              <a:rPr lang="en-GB" sz="3200" dirty="0" smtClean="0">
                <a:solidFill>
                  <a:srgbClr val="002060"/>
                </a:solidFill>
                <a:effectLst>
                  <a:outerShdw blurRad="38100" dist="38100" dir="2700000" algn="tl">
                    <a:srgbClr val="000000">
                      <a:alpha val="43137"/>
                    </a:srgbClr>
                  </a:outerShdw>
                </a:effectLst>
                <a:latin typeface="Chiller" pitchFamily="82" charset="0"/>
              </a:rPr>
              <a:t> </a:t>
            </a:r>
            <a:endParaRPr lang="en-GB" sz="2000" dirty="0">
              <a:solidFill>
                <a:srgbClr val="FF0000"/>
              </a:solidFill>
              <a:latin typeface="Chiller" pitchFamily="82" charset="0"/>
            </a:endParaRPr>
          </a:p>
        </p:txBody>
      </p:sp>
      <p:sp>
        <p:nvSpPr>
          <p:cNvPr id="25602" name="TextBox 2"/>
          <p:cNvSpPr txBox="1">
            <a:spLocks noChangeArrowheads="1"/>
          </p:cNvSpPr>
          <p:nvPr/>
        </p:nvSpPr>
        <p:spPr bwMode="auto">
          <a:xfrm>
            <a:off x="736600" y="2133600"/>
            <a:ext cx="7877175" cy="2430463"/>
          </a:xfrm>
          <a:prstGeom prst="rect">
            <a:avLst/>
          </a:prstGeom>
          <a:noFill/>
          <a:ln w="9525">
            <a:noFill/>
            <a:miter lim="800000"/>
            <a:headEnd/>
            <a:tailEnd/>
          </a:ln>
        </p:spPr>
        <p:txBody>
          <a:bodyPr wrap="none">
            <a:spAutoFit/>
          </a:bodyPr>
          <a:lstStyle/>
          <a:p>
            <a:pPr algn="ctr"/>
            <a:r>
              <a:rPr lang="en-GB" sz="4000">
                <a:latin typeface="Calibri" pitchFamily="34" charset="0"/>
              </a:rPr>
              <a:t>What is it that we have to proclaim...</a:t>
            </a:r>
          </a:p>
          <a:p>
            <a:pPr algn="ctr"/>
            <a:endParaRPr lang="en-GB" sz="4000">
              <a:latin typeface="Calibri" pitchFamily="34" charset="0"/>
            </a:endParaRPr>
          </a:p>
          <a:p>
            <a:pPr algn="ctr"/>
            <a:r>
              <a:rPr lang="en-GB" sz="4000">
                <a:solidFill>
                  <a:srgbClr val="FF0000"/>
                </a:solidFill>
                <a:latin typeface="Calibri" pitchFamily="34" charset="0"/>
              </a:rPr>
              <a:t>          </a:t>
            </a:r>
            <a:r>
              <a:rPr lang="en-GB" sz="7200">
                <a:solidFill>
                  <a:srgbClr val="FF0000"/>
                </a:solidFill>
                <a:latin typeface="Chiller" pitchFamily="82" charset="0"/>
              </a:rPr>
              <a:t>What’s the message?</a:t>
            </a:r>
          </a:p>
        </p:txBody>
      </p:sp>
    </p:spTree>
  </p:cSld>
  <p:clrMapOvr>
    <a:masterClrMapping/>
  </p:clrMapOvr>
  <p:transition spd="slow">
    <p:wipe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2924175"/>
            <a:ext cx="7986713" cy="1296988"/>
          </a:xfrm>
        </p:spPr>
        <p:txBody>
          <a:bodyPr rtlCol="0">
            <a:normAutofit fontScale="90000"/>
          </a:bodyPr>
          <a:lstStyle/>
          <a:p>
            <a:pPr fontAlgn="auto">
              <a:spcAft>
                <a:spcPts val="0"/>
              </a:spcAft>
              <a:defRPr/>
            </a:pPr>
            <a:r>
              <a:rPr lang="en-GB" sz="3600" smtClean="0">
                <a:latin typeface="+mn-lt"/>
              </a:rPr>
              <a:t>Teaching </a:t>
            </a:r>
            <a:r>
              <a:rPr lang="en-GB" sz="3600">
                <a:latin typeface="+mn-lt"/>
              </a:rPr>
              <a:t>has an extraordinary moral depth </a:t>
            </a:r>
            <a:r>
              <a:rPr lang="en-GB" sz="3600" smtClean="0">
                <a:latin typeface="+mn-lt"/>
              </a:rPr>
              <a:t/>
            </a:r>
            <a:br>
              <a:rPr lang="en-GB" sz="3600" smtClean="0">
                <a:latin typeface="+mn-lt"/>
              </a:rPr>
            </a:br>
            <a:r>
              <a:rPr lang="en-GB" sz="3600" smtClean="0">
                <a:latin typeface="+mn-lt"/>
              </a:rPr>
              <a:t>and </a:t>
            </a:r>
            <a:r>
              <a:rPr lang="en-GB" sz="3600">
                <a:latin typeface="+mn-lt"/>
              </a:rPr>
              <a:t>is one of our most </a:t>
            </a:r>
            <a:r>
              <a:rPr lang="en-GB" sz="3600" smtClean="0">
                <a:latin typeface="+mn-lt"/>
              </a:rPr>
              <a:t/>
            </a:r>
            <a:br>
              <a:rPr lang="en-GB" sz="3600" smtClean="0">
                <a:latin typeface="+mn-lt"/>
              </a:rPr>
            </a:br>
            <a:r>
              <a:rPr lang="en-GB" sz="3600" smtClean="0">
                <a:latin typeface="+mn-lt"/>
              </a:rPr>
              <a:t>excellent </a:t>
            </a:r>
            <a:r>
              <a:rPr lang="en-GB" sz="3600">
                <a:latin typeface="+mn-lt"/>
              </a:rPr>
              <a:t>and </a:t>
            </a:r>
            <a:r>
              <a:rPr lang="en-GB" sz="3600" smtClean="0">
                <a:latin typeface="+mn-lt"/>
              </a:rPr>
              <a:t/>
            </a:r>
            <a:br>
              <a:rPr lang="en-GB" sz="3600" smtClean="0">
                <a:latin typeface="+mn-lt"/>
              </a:rPr>
            </a:br>
            <a:r>
              <a:rPr lang="en-GB" sz="3600" smtClean="0">
                <a:latin typeface="+mn-lt"/>
              </a:rPr>
              <a:t>creative </a:t>
            </a:r>
            <a:r>
              <a:rPr lang="en-GB" sz="3600">
                <a:latin typeface="+mn-lt"/>
              </a:rPr>
              <a:t>activities, </a:t>
            </a:r>
            <a:r>
              <a:rPr lang="en-GB" sz="3600" smtClean="0">
                <a:latin typeface="+mn-lt"/>
              </a:rPr>
              <a:t/>
            </a:r>
            <a:br>
              <a:rPr lang="en-GB" sz="3600" smtClean="0">
                <a:latin typeface="+mn-lt"/>
              </a:rPr>
            </a:br>
            <a:r>
              <a:rPr lang="en-GB" sz="3600" smtClean="0">
                <a:latin typeface="+mn-lt"/>
              </a:rPr>
              <a:t>for </a:t>
            </a:r>
            <a:r>
              <a:rPr lang="en-GB" sz="3600">
                <a:latin typeface="+mn-lt"/>
              </a:rPr>
              <a:t>the teacher </a:t>
            </a:r>
            <a:r>
              <a:rPr lang="en-GB" sz="3600" smtClean="0">
                <a:latin typeface="+mn-lt"/>
              </a:rPr>
              <a:t>does </a:t>
            </a:r>
            <a:r>
              <a:rPr lang="en-GB" sz="3600">
                <a:latin typeface="+mn-lt"/>
              </a:rPr>
              <a:t>not write </a:t>
            </a:r>
            <a:r>
              <a:rPr lang="en-GB" sz="3600" smtClean="0">
                <a:latin typeface="+mn-lt"/>
              </a:rPr>
              <a:t/>
            </a:r>
            <a:br>
              <a:rPr lang="en-GB" sz="3600" smtClean="0">
                <a:latin typeface="+mn-lt"/>
              </a:rPr>
            </a:br>
            <a:r>
              <a:rPr lang="en-GB" sz="3600" smtClean="0">
                <a:latin typeface="+mn-lt"/>
              </a:rPr>
              <a:t>on </a:t>
            </a:r>
            <a:r>
              <a:rPr lang="en-GB" sz="3600">
                <a:latin typeface="+mn-lt"/>
              </a:rPr>
              <a:t>inanimate material </a:t>
            </a:r>
            <a:r>
              <a:rPr lang="en-GB" sz="3600" smtClean="0">
                <a:latin typeface="+mn-lt"/>
              </a:rPr>
              <a:t/>
            </a:r>
            <a:br>
              <a:rPr lang="en-GB" sz="3600" smtClean="0">
                <a:latin typeface="+mn-lt"/>
              </a:rPr>
            </a:br>
            <a:r>
              <a:rPr lang="en-GB" sz="3600" smtClean="0">
                <a:latin typeface="+mn-lt"/>
              </a:rPr>
              <a:t/>
            </a:r>
            <a:br>
              <a:rPr lang="en-GB" sz="3600" smtClean="0">
                <a:latin typeface="+mn-lt"/>
              </a:rPr>
            </a:br>
            <a:r>
              <a:rPr lang="en-GB" sz="3600" smtClean="0">
                <a:latin typeface="+mn-lt"/>
              </a:rPr>
              <a:t/>
            </a:r>
            <a:br>
              <a:rPr lang="en-GB" sz="3600" smtClean="0">
                <a:latin typeface="+mn-lt"/>
              </a:rPr>
            </a:br>
            <a:r>
              <a:rPr lang="en-GB" sz="3600" smtClean="0">
                <a:latin typeface="+mn-lt"/>
              </a:rPr>
              <a:t>but </a:t>
            </a:r>
            <a:r>
              <a:rPr lang="en-GB" sz="3600">
                <a:latin typeface="+mn-lt"/>
              </a:rPr>
              <a:t>on the very spirits of human beings</a:t>
            </a:r>
            <a:r>
              <a:rPr lang="en-GB" sz="2700">
                <a:latin typeface="+mn-lt"/>
              </a:rPr>
              <a:t/>
            </a:r>
            <a:br>
              <a:rPr lang="en-GB" sz="2700">
                <a:latin typeface="+mn-lt"/>
              </a:rPr>
            </a:br>
            <a:r>
              <a:rPr lang="en-GB" sz="2000" i="1">
                <a:latin typeface="+mn-lt"/>
              </a:rPr>
              <a:t>The Catholic School on the Threshold of the Third Millennium  (Rome 1998) </a:t>
            </a:r>
            <a:r>
              <a:rPr lang="en-GB" sz="2000" i="1" smtClean="0">
                <a:latin typeface="+mn-lt"/>
              </a:rPr>
              <a:t>n</a:t>
            </a:r>
            <a:r>
              <a:rPr lang="en-GB" sz="2000" i="1">
                <a:latin typeface="+mn-lt"/>
              </a:rPr>
              <a:t>.</a:t>
            </a:r>
            <a:r>
              <a:rPr lang="en-GB" sz="2000" i="1" smtClean="0">
                <a:latin typeface="+mn-lt"/>
              </a:rPr>
              <a:t>19</a:t>
            </a:r>
            <a:endParaRPr sz="2000">
              <a:latin typeface="+mn-lt"/>
            </a:endParaRPr>
          </a:p>
        </p:txBody>
      </p:sp>
      <p:pic>
        <p:nvPicPr>
          <p:cNvPr id="114690" name="Content Placeholder 3"/>
          <p:cNvPicPr>
            <a:picLocks noGrp="1" noChangeAspect="1"/>
          </p:cNvPicPr>
          <p:nvPr>
            <p:ph idx="1"/>
          </p:nvPr>
        </p:nvPicPr>
        <p:blipFill>
          <a:blip r:embed="rId2"/>
          <a:srcRect l="-40915" r="-40915"/>
          <a:stretch>
            <a:fillRect/>
          </a:stretch>
        </p:blipFill>
        <p:spPr>
          <a:xfrm>
            <a:off x="4427538" y="1844675"/>
            <a:ext cx="4465637" cy="3132138"/>
          </a:xfrm>
        </p:spPr>
      </p:pic>
    </p:spTree>
  </p:cSld>
  <p:clrMapOvr>
    <a:masterClrMapping/>
  </p:clrMapOvr>
  <p:transition spd="slow">
    <p:wipe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Box 6"/>
          <p:cNvSpPr txBox="1">
            <a:spLocks noChangeArrowheads="1"/>
          </p:cNvSpPr>
          <p:nvPr/>
        </p:nvSpPr>
        <p:spPr bwMode="auto">
          <a:xfrm>
            <a:off x="3276600" y="2087563"/>
            <a:ext cx="5207000" cy="3856037"/>
          </a:xfrm>
          <a:prstGeom prst="rect">
            <a:avLst/>
          </a:prstGeom>
          <a:noFill/>
          <a:ln w="9525">
            <a:noFill/>
            <a:miter lim="800000"/>
            <a:headEnd/>
            <a:tailEnd/>
          </a:ln>
        </p:spPr>
        <p:txBody>
          <a:bodyPr/>
          <a:lstStyle/>
          <a:p>
            <a:endParaRPr lang="en-GB" sz="7200">
              <a:latin typeface="Calibri" pitchFamily="34" charset="0"/>
            </a:endParaRPr>
          </a:p>
        </p:txBody>
      </p:sp>
      <p:pic>
        <p:nvPicPr>
          <p:cNvPr id="115714" name="Picture 8"/>
          <p:cNvPicPr>
            <a:picLocks noChangeAspect="1"/>
          </p:cNvPicPr>
          <p:nvPr/>
        </p:nvPicPr>
        <p:blipFill>
          <a:blip r:embed="rId3"/>
          <a:srcRect/>
          <a:stretch>
            <a:fillRect/>
          </a:stretch>
        </p:blipFill>
        <p:spPr bwMode="auto">
          <a:xfrm>
            <a:off x="0" y="0"/>
            <a:ext cx="8316913" cy="17645063"/>
          </a:xfrm>
          <a:prstGeom prst="rect">
            <a:avLst/>
          </a:prstGeom>
          <a:noFill/>
          <a:ln w="9525">
            <a:noFill/>
            <a:miter lim="800000"/>
            <a:headEnd/>
            <a:tailEnd/>
          </a:ln>
        </p:spPr>
      </p:pic>
      <p:sp>
        <p:nvSpPr>
          <p:cNvPr id="2" name="TextBox 1"/>
          <p:cNvSpPr txBox="1"/>
          <p:nvPr/>
        </p:nvSpPr>
        <p:spPr>
          <a:xfrm>
            <a:off x="250825" y="620713"/>
            <a:ext cx="6985000" cy="923925"/>
          </a:xfrm>
          <a:prstGeom prst="rect">
            <a:avLst/>
          </a:prstGeom>
          <a:noFill/>
        </p:spPr>
        <p:txBody>
          <a:bodyPr>
            <a:spAutoFit/>
          </a:bodyPr>
          <a:lstStyle/>
          <a:p>
            <a:pPr fontAlgn="auto">
              <a:spcBef>
                <a:spcPts val="0"/>
              </a:spcBef>
              <a:spcAft>
                <a:spcPts val="0"/>
              </a:spcAft>
              <a:defRPr/>
            </a:pPr>
            <a:r>
              <a:rPr lang="en-GB" sz="5400" b="1" dirty="0">
                <a:effectLst>
                  <a:outerShdw blurRad="38100" dist="38100" dir="2700000" algn="tl">
                    <a:srgbClr val="000000">
                      <a:alpha val="43137"/>
                    </a:srgbClr>
                  </a:outerShdw>
                </a:effectLst>
                <a:latin typeface="+mn-lt"/>
                <a:cs typeface="+mn-cs"/>
              </a:rPr>
              <a:t> </a:t>
            </a:r>
            <a:endParaRPr lang="en-GB" sz="2800" dirty="0">
              <a:solidFill>
                <a:schemeClr val="tx2"/>
              </a:solidFill>
              <a:latin typeface="+mn-lt"/>
              <a:cs typeface="+mn-cs"/>
            </a:endParaRPr>
          </a:p>
        </p:txBody>
      </p:sp>
      <p:pic>
        <p:nvPicPr>
          <p:cNvPr id="115716" name="Picture 2" descr="C:\Users\user\AppData\Local\Microsoft\Windows\Temporary Internet Files\Content.IE5\U6OV7V18\jigsawpuzzle[1].jpg"/>
          <p:cNvPicPr>
            <a:picLocks noChangeAspect="1" noChangeArrowheads="1"/>
          </p:cNvPicPr>
          <p:nvPr/>
        </p:nvPicPr>
        <p:blipFill>
          <a:blip r:embed="rId4"/>
          <a:srcRect/>
          <a:stretch>
            <a:fillRect/>
          </a:stretch>
        </p:blipFill>
        <p:spPr bwMode="auto">
          <a:xfrm>
            <a:off x="6284913" y="0"/>
            <a:ext cx="2859087" cy="2122488"/>
          </a:xfrm>
          <a:prstGeom prst="rect">
            <a:avLst/>
          </a:prstGeom>
          <a:noFill/>
          <a:ln w="9525">
            <a:noFill/>
            <a:miter lim="800000"/>
            <a:headEnd/>
            <a:tailEnd/>
          </a:ln>
        </p:spPr>
      </p:pic>
      <p:sp>
        <p:nvSpPr>
          <p:cNvPr id="115717" name="TextBox 7"/>
          <p:cNvSpPr txBox="1">
            <a:spLocks noChangeArrowheads="1"/>
          </p:cNvSpPr>
          <p:nvPr/>
        </p:nvSpPr>
        <p:spPr bwMode="auto">
          <a:xfrm>
            <a:off x="468313" y="1341438"/>
            <a:ext cx="7920037" cy="1076325"/>
          </a:xfrm>
          <a:prstGeom prst="rect">
            <a:avLst/>
          </a:prstGeom>
          <a:noFill/>
          <a:ln w="9525">
            <a:noFill/>
            <a:miter lim="800000"/>
            <a:headEnd/>
            <a:tailEnd/>
          </a:ln>
        </p:spPr>
        <p:txBody>
          <a:bodyPr>
            <a:spAutoFit/>
          </a:bodyPr>
          <a:lstStyle/>
          <a:p>
            <a:pPr algn="ctr"/>
            <a:endParaRPr lang="en-GB" sz="3200" b="1">
              <a:latin typeface="Calibri" pitchFamily="34" charset="0"/>
            </a:endParaRPr>
          </a:p>
          <a:p>
            <a:pPr algn="ctr"/>
            <a:endParaRPr lang="en-GB" sz="3200" b="1">
              <a:latin typeface="Calibri" pitchFamily="34" charset="0"/>
            </a:endParaRPr>
          </a:p>
        </p:txBody>
      </p:sp>
      <p:sp>
        <p:nvSpPr>
          <p:cNvPr id="10" name="TextBox 9"/>
          <p:cNvSpPr txBox="1"/>
          <p:nvPr/>
        </p:nvSpPr>
        <p:spPr>
          <a:xfrm>
            <a:off x="611188" y="1341438"/>
            <a:ext cx="7489825" cy="4800600"/>
          </a:xfrm>
          <a:prstGeom prst="rect">
            <a:avLst/>
          </a:prstGeom>
          <a:noFill/>
        </p:spPr>
        <p:txBody>
          <a:bodyPr>
            <a:spAutoFit/>
          </a:bodyPr>
          <a:lstStyle/>
          <a:p>
            <a:pPr marL="514350" indent="-514350" algn="ctr" fontAlgn="auto">
              <a:spcBef>
                <a:spcPts val="0"/>
              </a:spcBef>
              <a:spcAft>
                <a:spcPts val="0"/>
              </a:spcAft>
              <a:defRPr/>
            </a:pPr>
            <a:r>
              <a:rPr lang="en-GB" sz="4400" b="1" dirty="0">
                <a:latin typeface="Chiller" pitchFamily="82" charset="0"/>
                <a:cs typeface="+mn-cs"/>
              </a:rPr>
              <a:t>THIRDLY </a:t>
            </a:r>
          </a:p>
          <a:p>
            <a:pPr marL="514350" indent="-514350" algn="ctr" fontAlgn="auto">
              <a:spcBef>
                <a:spcPts val="0"/>
              </a:spcBef>
              <a:spcAft>
                <a:spcPts val="0"/>
              </a:spcAft>
              <a:defRPr/>
            </a:pPr>
            <a:endParaRPr lang="en-GB" sz="4400" b="1" dirty="0">
              <a:latin typeface="Chiller" pitchFamily="82" charset="0"/>
              <a:cs typeface="+mn-cs"/>
            </a:endParaRPr>
          </a:p>
          <a:p>
            <a:pPr marL="514350" indent="-514350" algn="ctr" fontAlgn="auto">
              <a:spcBef>
                <a:spcPts val="0"/>
              </a:spcBef>
              <a:spcAft>
                <a:spcPts val="0"/>
              </a:spcAft>
              <a:defRPr/>
            </a:pPr>
            <a:r>
              <a:rPr lang="en-GB" sz="4400" b="1" dirty="0">
                <a:latin typeface="Chiller" pitchFamily="82" charset="0"/>
                <a:cs typeface="+mn-cs"/>
              </a:rPr>
              <a:t>What challenge does our </a:t>
            </a:r>
          </a:p>
          <a:p>
            <a:pPr marL="514350" indent="-514350" algn="ctr" fontAlgn="auto">
              <a:spcBef>
                <a:spcPts val="0"/>
              </a:spcBef>
              <a:spcAft>
                <a:spcPts val="0"/>
              </a:spcAft>
              <a:defRPr/>
            </a:pPr>
            <a:r>
              <a:rPr lang="en-GB" sz="4400" b="1" dirty="0">
                <a:latin typeface="Chiller" pitchFamily="82" charset="0"/>
                <a:cs typeface="+mn-cs"/>
              </a:rPr>
              <a:t>cultural context present?</a:t>
            </a:r>
          </a:p>
          <a:p>
            <a:pPr marL="514350" indent="-514350" algn="ctr" fontAlgn="auto">
              <a:spcBef>
                <a:spcPts val="0"/>
              </a:spcBef>
              <a:spcAft>
                <a:spcPts val="0"/>
              </a:spcAft>
              <a:defRPr/>
            </a:pPr>
            <a:r>
              <a:rPr lang="en-GB" sz="6600" b="1" dirty="0">
                <a:solidFill>
                  <a:srgbClr val="FF0000"/>
                </a:solidFill>
                <a:latin typeface="Chiller" pitchFamily="82" charset="0"/>
                <a:cs typeface="+mn-cs"/>
              </a:rPr>
              <a:t>EXTERNAL &amp; INTERNAL</a:t>
            </a:r>
          </a:p>
          <a:p>
            <a:pPr fontAlgn="auto">
              <a:spcBef>
                <a:spcPts val="0"/>
              </a:spcBef>
              <a:spcAft>
                <a:spcPts val="0"/>
              </a:spcAft>
              <a:defRPr/>
            </a:pPr>
            <a:endParaRPr lang="en-GB" sz="3200" dirty="0">
              <a:latin typeface="+mn-lt"/>
              <a:cs typeface="+mn-cs"/>
            </a:endParaRPr>
          </a:p>
          <a:p>
            <a:pPr fontAlgn="auto">
              <a:spcBef>
                <a:spcPts val="0"/>
              </a:spcBef>
              <a:spcAft>
                <a:spcPts val="0"/>
              </a:spcAft>
              <a:defRPr/>
            </a:pPr>
            <a:r>
              <a:rPr lang="en-GB" sz="3200" dirty="0">
                <a:latin typeface="Chiller" pitchFamily="82" charset="0"/>
                <a:cs typeface="+mn-cs"/>
              </a:rPr>
              <a:t> </a:t>
            </a:r>
            <a:endParaRPr lang="en-GB" sz="3200" dirty="0">
              <a:latin typeface="Chiller" pitchFamily="82" charset="0"/>
              <a:cs typeface="+mn-cs"/>
            </a:endParaRPr>
          </a:p>
        </p:txBody>
      </p:sp>
    </p:spTree>
  </p:cSld>
  <p:clrMapOvr>
    <a:masterClrMapping/>
  </p:clrMapOvr>
  <p:transition spd="slow">
    <p:push/>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2"/>
          <p:cNvSpPr>
            <a:spLocks noGrp="1"/>
          </p:cNvSpPr>
          <p:nvPr>
            <p:ph idx="1"/>
          </p:nvPr>
        </p:nvSpPr>
        <p:spPr>
          <a:xfrm>
            <a:off x="827088" y="1125538"/>
            <a:ext cx="8077200" cy="4297362"/>
          </a:xfrm>
        </p:spPr>
        <p:txBody>
          <a:bodyPr rtlCol="0">
            <a:normAutofit lnSpcReduction="10000"/>
          </a:bodyPr>
          <a:lstStyle/>
          <a:p>
            <a:pPr fontAlgn="auto">
              <a:spcAft>
                <a:spcPts val="0"/>
              </a:spcAft>
              <a:buFont typeface="Arial" pitchFamily="34" charset="0"/>
              <a:buChar char="•"/>
              <a:defRPr/>
            </a:pPr>
            <a:r>
              <a:rPr lang="en-GB" dirty="0" smtClean="0"/>
              <a:t>A task !</a:t>
            </a:r>
          </a:p>
          <a:p>
            <a:pPr fontAlgn="auto">
              <a:spcAft>
                <a:spcPts val="0"/>
              </a:spcAft>
              <a:buFont typeface="Arial" pitchFamily="34" charset="0"/>
              <a:buNone/>
              <a:defRPr/>
            </a:pPr>
            <a:r>
              <a:rPr lang="en-GB" dirty="0" smtClean="0"/>
              <a:t>                     In groups of 4, give me </a:t>
            </a:r>
          </a:p>
          <a:p>
            <a:pPr fontAlgn="auto">
              <a:spcAft>
                <a:spcPts val="0"/>
              </a:spcAft>
              <a:buFont typeface="Arial" pitchFamily="34" charset="0"/>
              <a:buNone/>
              <a:defRPr/>
            </a:pPr>
            <a:endParaRPr lang="en-GB" dirty="0" smtClean="0"/>
          </a:p>
          <a:p>
            <a:pPr algn="ctr" fontAlgn="auto">
              <a:spcAft>
                <a:spcPts val="0"/>
              </a:spcAft>
              <a:buFont typeface="Arial" pitchFamily="34" charset="0"/>
              <a:buNone/>
              <a:defRPr/>
            </a:pPr>
            <a:r>
              <a:rPr lang="en-GB" dirty="0" smtClean="0"/>
              <a:t>2 adjectives that describe the WORLD</a:t>
            </a:r>
          </a:p>
          <a:p>
            <a:pPr algn="ctr" fontAlgn="auto">
              <a:spcAft>
                <a:spcPts val="0"/>
              </a:spcAft>
              <a:buFont typeface="Arial" pitchFamily="34" charset="0"/>
              <a:buNone/>
              <a:defRPr/>
            </a:pPr>
            <a:r>
              <a:rPr lang="en-GB" dirty="0" smtClean="0"/>
              <a:t>2 adjectives that describe ENGLAND</a:t>
            </a:r>
          </a:p>
          <a:p>
            <a:pPr algn="ctr" fontAlgn="auto">
              <a:spcAft>
                <a:spcPts val="0"/>
              </a:spcAft>
              <a:buFont typeface="Arial" pitchFamily="34" charset="0"/>
              <a:buNone/>
              <a:defRPr/>
            </a:pPr>
            <a:r>
              <a:rPr lang="en-GB" dirty="0" smtClean="0"/>
              <a:t>2 adjectives that describe</a:t>
            </a:r>
          </a:p>
          <a:p>
            <a:pPr algn="ctr" fontAlgn="auto">
              <a:spcAft>
                <a:spcPts val="0"/>
              </a:spcAft>
              <a:buFont typeface="Arial" pitchFamily="34" charset="0"/>
              <a:buNone/>
              <a:defRPr/>
            </a:pPr>
            <a:r>
              <a:rPr lang="en-GB" dirty="0" smtClean="0"/>
              <a:t>TEACHERS                               </a:t>
            </a:r>
          </a:p>
          <a:p>
            <a:pPr algn="ctr" fontAlgn="auto">
              <a:spcAft>
                <a:spcPts val="0"/>
              </a:spcAft>
              <a:buFont typeface="Arial" pitchFamily="34" charset="0"/>
              <a:buNone/>
              <a:defRPr/>
            </a:pPr>
            <a:r>
              <a:rPr lang="en-GB" dirty="0" smtClean="0"/>
              <a:t>2 adjectives that describe our PUPILS</a:t>
            </a:r>
          </a:p>
        </p:txBody>
      </p:sp>
    </p:spTree>
  </p:cSld>
  <p:clrMapOvr>
    <a:masterClrMapping/>
  </p:clrMapOvr>
  <p:transition spd="slow">
    <p:wipe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slide_3"/>
          <p:cNvPicPr>
            <a:picLocks noChangeAspect="1" noChangeArrowheads="1"/>
          </p:cNvPicPr>
          <p:nvPr/>
        </p:nvPicPr>
        <p:blipFill>
          <a:blip r:embed="rId3"/>
          <a:srcRect/>
          <a:stretch>
            <a:fillRect/>
          </a:stretch>
        </p:blipFill>
        <p:spPr bwMode="auto">
          <a:xfrm>
            <a:off x="1692275" y="549275"/>
            <a:ext cx="6172200" cy="5789613"/>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013"/>
          <p:cNvPicPr>
            <a:picLocks noChangeAspect="1" noChangeArrowheads="1"/>
          </p:cNvPicPr>
          <p:nvPr/>
        </p:nvPicPr>
        <p:blipFill>
          <a:blip r:embed="rId2"/>
          <a:srcRect/>
          <a:stretch>
            <a:fillRect/>
          </a:stretch>
        </p:blipFill>
        <p:spPr bwMode="auto">
          <a:xfrm>
            <a:off x="684213" y="1087438"/>
            <a:ext cx="7920037" cy="4681537"/>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4" descr="pile"/>
          <p:cNvPicPr>
            <a:picLocks noChangeAspect="1" noChangeArrowheads="1"/>
          </p:cNvPicPr>
          <p:nvPr/>
        </p:nvPicPr>
        <p:blipFill>
          <a:blip r:embed="rId3">
            <a:lum bright="6000"/>
          </a:blip>
          <a:srcRect/>
          <a:stretch>
            <a:fillRect/>
          </a:stretch>
        </p:blipFill>
        <p:spPr bwMode="auto">
          <a:xfrm>
            <a:off x="3635375" y="0"/>
            <a:ext cx="5508625" cy="6858000"/>
          </a:xfrm>
          <a:prstGeom prst="rect">
            <a:avLst/>
          </a:prstGeom>
          <a:noFill/>
          <a:ln w="0">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1" descr="022.jpg"/>
          <p:cNvPicPr>
            <a:picLocks noGrp="1" noChangeAspect="1"/>
          </p:cNvPicPr>
          <p:nvPr isPhoto="1"/>
        </p:nvPicPr>
        <p:blipFill>
          <a:blip r:embed="rId3"/>
          <a:srcRect/>
          <a:stretch>
            <a:fillRect/>
          </a:stretch>
        </p:blipFill>
        <p:spPr bwMode="auto">
          <a:xfrm>
            <a:off x="1985963" y="0"/>
            <a:ext cx="5172075" cy="6858000"/>
          </a:xfrm>
          <a:prstGeom prst="rect">
            <a:avLst/>
          </a:prstGeom>
          <a:noFill/>
          <a:ln w="9525">
            <a:noFill/>
            <a:miter lim="800000"/>
            <a:headEnd/>
            <a:tailEnd/>
          </a:ln>
        </p:spPr>
      </p:pic>
    </p:spTree>
  </p:cSld>
  <p:clrMapOvr>
    <a:masterClrMapping/>
  </p:clrMapOvr>
  <p:transition spd="slow" advClick="0">
    <p:wipe di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p:cNvSpPr>
            <a:spLocks noGrp="1"/>
          </p:cNvSpPr>
          <p:nvPr>
            <p:ph type="title"/>
          </p:nvPr>
        </p:nvSpPr>
        <p:spPr>
          <a:xfrm>
            <a:off x="684213" y="333375"/>
            <a:ext cx="7696200" cy="1143000"/>
          </a:xfrm>
        </p:spPr>
        <p:txBody>
          <a:bodyPr/>
          <a:lstStyle/>
          <a:p>
            <a:r>
              <a:rPr lang="en-GB" sz="3600" smtClean="0">
                <a:solidFill>
                  <a:srgbClr val="800080"/>
                </a:solidFill>
              </a:rPr>
              <a:t>Some of the challenges of ‘our’ culture </a:t>
            </a:r>
          </a:p>
        </p:txBody>
      </p:sp>
      <p:sp>
        <p:nvSpPr>
          <p:cNvPr id="126978" name="Content Placeholder 2"/>
          <p:cNvSpPr>
            <a:spLocks noGrp="1"/>
          </p:cNvSpPr>
          <p:nvPr>
            <p:ph idx="1"/>
          </p:nvPr>
        </p:nvSpPr>
        <p:spPr>
          <a:xfrm>
            <a:off x="762000" y="1597025"/>
            <a:ext cx="8077200" cy="4297363"/>
          </a:xfrm>
        </p:spPr>
        <p:txBody>
          <a:bodyPr/>
          <a:lstStyle/>
          <a:p>
            <a:r>
              <a:rPr lang="en-GB" smtClean="0"/>
              <a:t>Materialism</a:t>
            </a:r>
          </a:p>
          <a:p>
            <a:r>
              <a:rPr lang="en-GB" smtClean="0"/>
              <a:t>Image driven</a:t>
            </a:r>
          </a:p>
          <a:p>
            <a:r>
              <a:rPr lang="en-GB" smtClean="0"/>
              <a:t>Fractured socially</a:t>
            </a:r>
          </a:p>
          <a:p>
            <a:r>
              <a:rPr lang="en-GB" smtClean="0"/>
              <a:t>Relativistic</a:t>
            </a:r>
          </a:p>
          <a:p>
            <a:r>
              <a:rPr lang="en-GB" smtClean="0"/>
              <a:t>Individualistic</a:t>
            </a:r>
          </a:p>
          <a:p>
            <a:r>
              <a:rPr lang="en-GB" smtClean="0"/>
              <a:t>Social media</a:t>
            </a:r>
          </a:p>
          <a:p>
            <a:endParaRPr lang="en-GB" smtClean="0"/>
          </a:p>
        </p:txBody>
      </p:sp>
    </p:spTree>
  </p:cSld>
  <p:clrMapOvr>
    <a:masterClrMapping/>
  </p:clrMapOvr>
  <p:transition spd="slow">
    <p:wipe di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https://encrypted-tbn1.gstatic.com/images?q=tbn:ANd9GcSgyAPZXQ_22IVBEKWVr1R-ikpyhavfJJf6yzDPT1A0ot4y36h405axvKtx"/>
          <p:cNvPicPr>
            <a:picLocks noChangeAspect="1" noChangeArrowheads="1"/>
          </p:cNvPicPr>
          <p:nvPr/>
        </p:nvPicPr>
        <p:blipFill>
          <a:blip r:embed="rId3"/>
          <a:srcRect/>
          <a:stretch>
            <a:fillRect/>
          </a:stretch>
        </p:blipFill>
        <p:spPr bwMode="auto">
          <a:xfrm>
            <a:off x="539750" y="0"/>
            <a:ext cx="1905000" cy="1866900"/>
          </a:xfrm>
          <a:prstGeom prst="rect">
            <a:avLst/>
          </a:prstGeom>
          <a:noFill/>
          <a:ln w="9525">
            <a:noFill/>
            <a:miter lim="800000"/>
            <a:headEnd/>
            <a:tailEnd/>
          </a:ln>
        </p:spPr>
      </p:pic>
      <p:pic>
        <p:nvPicPr>
          <p:cNvPr id="129026" name="Picture 4" descr="https://encrypted-tbn3.gstatic.com/images?q=tbn:ANd9GcQJvb57_1ichKM2VHHobi5kZWOXWcgjJIisANytHGszyrMsDknu4yTbYQVx"/>
          <p:cNvPicPr>
            <a:picLocks noChangeAspect="1" noChangeArrowheads="1"/>
          </p:cNvPicPr>
          <p:nvPr/>
        </p:nvPicPr>
        <p:blipFill>
          <a:blip r:embed="rId4"/>
          <a:srcRect/>
          <a:stretch>
            <a:fillRect/>
          </a:stretch>
        </p:blipFill>
        <p:spPr bwMode="auto">
          <a:xfrm>
            <a:off x="7239000" y="692150"/>
            <a:ext cx="1905000" cy="1866900"/>
          </a:xfrm>
          <a:prstGeom prst="rect">
            <a:avLst/>
          </a:prstGeom>
          <a:noFill/>
          <a:ln w="9525">
            <a:noFill/>
            <a:miter lim="800000"/>
            <a:headEnd/>
            <a:tailEnd/>
          </a:ln>
        </p:spPr>
      </p:pic>
      <p:pic>
        <p:nvPicPr>
          <p:cNvPr id="129027" name="Picture 6" descr="https://encrypted-tbn2.gstatic.com/images?q=tbn:ANd9GcRBzndht3RimC1nINC3a6rCvxKHnXxs-wHQV5PSNohNLibhObjVMp770d8v"/>
          <p:cNvPicPr>
            <a:picLocks noChangeAspect="1" noChangeArrowheads="1"/>
          </p:cNvPicPr>
          <p:nvPr/>
        </p:nvPicPr>
        <p:blipFill>
          <a:blip r:embed="rId5"/>
          <a:srcRect/>
          <a:stretch>
            <a:fillRect/>
          </a:stretch>
        </p:blipFill>
        <p:spPr bwMode="auto">
          <a:xfrm>
            <a:off x="0" y="4491038"/>
            <a:ext cx="3073400" cy="2366962"/>
          </a:xfrm>
          <a:prstGeom prst="rect">
            <a:avLst/>
          </a:prstGeom>
          <a:noFill/>
          <a:ln w="9525">
            <a:noFill/>
            <a:miter lim="800000"/>
            <a:headEnd/>
            <a:tailEnd/>
          </a:ln>
        </p:spPr>
      </p:pic>
      <p:pic>
        <p:nvPicPr>
          <p:cNvPr id="129028" name="Picture 8" descr="http://www.thetinylife.com/wp-content/uploads/2011/06/ishop.gif"/>
          <p:cNvPicPr>
            <a:picLocks noChangeAspect="1" noChangeArrowheads="1"/>
          </p:cNvPicPr>
          <p:nvPr/>
        </p:nvPicPr>
        <p:blipFill>
          <a:blip r:embed="rId6"/>
          <a:srcRect/>
          <a:stretch>
            <a:fillRect/>
          </a:stretch>
        </p:blipFill>
        <p:spPr bwMode="auto">
          <a:xfrm>
            <a:off x="6443663" y="2708275"/>
            <a:ext cx="2446337" cy="2628900"/>
          </a:xfrm>
          <a:prstGeom prst="rect">
            <a:avLst/>
          </a:prstGeom>
          <a:noFill/>
          <a:ln w="9525">
            <a:noFill/>
            <a:miter lim="800000"/>
            <a:headEnd/>
            <a:tailEnd/>
          </a:ln>
        </p:spPr>
      </p:pic>
      <p:pic>
        <p:nvPicPr>
          <p:cNvPr id="129029" name="Picture 10" descr="http://dirty-mag.com/v2/wp-content/uploads/2011/02/melslides1.jpg"/>
          <p:cNvPicPr>
            <a:picLocks noChangeAspect="1" noChangeArrowheads="1"/>
          </p:cNvPicPr>
          <p:nvPr/>
        </p:nvPicPr>
        <p:blipFill>
          <a:blip r:embed="rId7"/>
          <a:srcRect/>
          <a:stretch>
            <a:fillRect/>
          </a:stretch>
        </p:blipFill>
        <p:spPr bwMode="auto">
          <a:xfrm>
            <a:off x="5292725" y="3789363"/>
            <a:ext cx="1257300" cy="2309812"/>
          </a:xfrm>
          <a:prstGeom prst="rect">
            <a:avLst/>
          </a:prstGeom>
          <a:noFill/>
          <a:ln w="9525">
            <a:noFill/>
            <a:miter lim="800000"/>
            <a:headEnd/>
            <a:tailEnd/>
          </a:ln>
        </p:spPr>
      </p:pic>
      <p:pic>
        <p:nvPicPr>
          <p:cNvPr id="129030" name="Picture 12" descr="https://encrypted-tbn1.gstatic.com/images?q=tbn:ANd9GcSZx44cST9X0JfqeFBUHNn6jUts2gEiMTHfpKb3UpRLFZsrdp6g"/>
          <p:cNvPicPr>
            <a:picLocks noChangeAspect="1" noChangeArrowheads="1"/>
          </p:cNvPicPr>
          <p:nvPr/>
        </p:nvPicPr>
        <p:blipFill>
          <a:blip r:embed="rId8"/>
          <a:srcRect/>
          <a:stretch>
            <a:fillRect/>
          </a:stretch>
        </p:blipFill>
        <p:spPr bwMode="auto">
          <a:xfrm>
            <a:off x="2771775" y="0"/>
            <a:ext cx="2143125" cy="2143125"/>
          </a:xfrm>
          <a:prstGeom prst="rect">
            <a:avLst/>
          </a:prstGeom>
          <a:noFill/>
          <a:ln w="9525">
            <a:noFill/>
            <a:miter lim="800000"/>
            <a:headEnd/>
            <a:tailEnd/>
          </a:ln>
        </p:spPr>
      </p:pic>
      <p:pic>
        <p:nvPicPr>
          <p:cNvPr id="129031" name="Picture 14" descr="https://encrypted-tbn1.gstatic.com/images?q=tbn:ANd9GcQFKYcykVG_T3-mBTfdSaiW-rSh9uw5g_TpYSdZitn_H6dMECia"/>
          <p:cNvPicPr>
            <a:picLocks noChangeAspect="1" noChangeArrowheads="1"/>
          </p:cNvPicPr>
          <p:nvPr/>
        </p:nvPicPr>
        <p:blipFill>
          <a:blip r:embed="rId9"/>
          <a:srcRect/>
          <a:stretch>
            <a:fillRect/>
          </a:stretch>
        </p:blipFill>
        <p:spPr bwMode="auto">
          <a:xfrm>
            <a:off x="4962525" y="188913"/>
            <a:ext cx="2201863" cy="2578100"/>
          </a:xfrm>
          <a:prstGeom prst="rect">
            <a:avLst/>
          </a:prstGeom>
          <a:noFill/>
          <a:ln w="9525">
            <a:noFill/>
            <a:miter lim="800000"/>
            <a:headEnd/>
            <a:tailEnd/>
          </a:ln>
        </p:spPr>
      </p:pic>
      <p:pic>
        <p:nvPicPr>
          <p:cNvPr id="129032" name="Picture 16" descr="https://encrypted-tbn2.gstatic.com/images?q=tbn:ANd9GcSo-WVqxN814A9TCL4iSk9qRBgQeHxQBkID7lMcUxfV9cPp2Ycl"/>
          <p:cNvPicPr>
            <a:picLocks noChangeAspect="1" noChangeArrowheads="1"/>
          </p:cNvPicPr>
          <p:nvPr/>
        </p:nvPicPr>
        <p:blipFill>
          <a:blip r:embed="rId10"/>
          <a:srcRect/>
          <a:stretch>
            <a:fillRect/>
          </a:stretch>
        </p:blipFill>
        <p:spPr bwMode="auto">
          <a:xfrm>
            <a:off x="6372225" y="4868863"/>
            <a:ext cx="2619375" cy="1743075"/>
          </a:xfrm>
          <a:prstGeom prst="rect">
            <a:avLst/>
          </a:prstGeom>
          <a:noFill/>
          <a:ln w="9525">
            <a:noFill/>
            <a:miter lim="800000"/>
            <a:headEnd/>
            <a:tailEnd/>
          </a:ln>
        </p:spPr>
      </p:pic>
      <p:pic>
        <p:nvPicPr>
          <p:cNvPr id="129033" name="Picture 18" descr="http://cdn.macrumors.com/article-new/2013/02/macrumors-ipad5b.jpg"/>
          <p:cNvPicPr>
            <a:picLocks noChangeAspect="1" noChangeArrowheads="1"/>
          </p:cNvPicPr>
          <p:nvPr/>
        </p:nvPicPr>
        <p:blipFill>
          <a:blip r:embed="rId11"/>
          <a:srcRect l="21021" r="19853"/>
          <a:stretch>
            <a:fillRect/>
          </a:stretch>
        </p:blipFill>
        <p:spPr bwMode="auto">
          <a:xfrm>
            <a:off x="3851275" y="2349500"/>
            <a:ext cx="1465263" cy="1860550"/>
          </a:xfrm>
          <a:prstGeom prst="rect">
            <a:avLst/>
          </a:prstGeom>
          <a:noFill/>
          <a:ln w="9525">
            <a:noFill/>
            <a:miter lim="800000"/>
            <a:headEnd/>
            <a:tailEnd/>
          </a:ln>
        </p:spPr>
      </p:pic>
      <p:sp>
        <p:nvSpPr>
          <p:cNvPr id="129034" name="AutoShape 12" descr="data:image/jpeg;base64,/9j/4AAQSkZJRgABAQAAAQABAAD/2wCEAAkGBxQTEhUUExMWFhQXGB4aGBgYFx0eHRweHhwZHBsdIB0ZICkhHRwlGx4dITEhJSorLi4uGh8zODMsNygtLisBCgoKDg0OGxAQGywmICY4LywsLC80LC80MDgsNCwsLCwsLCwsLywsLC0sLCwvLCwsLywsLCwsLCwsLCwsLCwsLP/AABEIAMIBAwMBIgACEQEDEQH/xAAbAAACAwEBAQAAAAAAAAAAAAAEBQADBgIBB//EAEMQAAIBAgQEBAMGBAQFAgcAAAECEQMhAAQSMQUiQVEGE2FxMoGRFCNCobHBUmLR8HKCkuEVM6Ky8QfSFiRDU6PC4v/EABsBAAMBAQEBAQAAAAAAAAAAAAIDBAEFAAYH/8QANhEAAgEDAgIHCAEEAgMAAAAAAQIAAxEhEjEEQRMiUWFxgfAFMpGhscHR4RQjM0LxFVKSssL/2gAMAwEAAhEDEQA/APt7HAlLNoq8zAXP6nFK5Wo6/etpN+VTbe1+tsTL5CnpBKgmTvfYkbG2GhVG5+EwkAXlOd40mkhQzewxXk6mYamoVVVQBDMdx3gXw0dRoNrRirJn7pf8IwV1C4HxgmpYXmS8UcFzLoWfMBlgkrpgT0gbn3J64w9fwyxHK4a9+kD3/wBsfVvEmaRaOlmALghQesC+MM2dWmgcgkW2/rhfEVagQEfSVcLTR0JaYavlwHNMVBrHSGnqfb5GD6b43fCigylIEf8ALQq4PUkn8SgkapJO1jvIxjsxWVWdqJYNUJL3I1SZiJMCcPOHZhBlmqM2p2ITQDpZQObVqvvBHzxGXIxyMc4o3ul8ejBfEdULTaCRzSveG3JsBN2MjbUANsZHKZQFl5gy/IwBEgQbdL/0wZxCsRY6mYbhpN/yiO3rimpFNhMXEdye49sTvkYnicyrOkAOtABVJUGSJ/ETBb1AuL73icP/AAbkDWymaZqesl1nRYwASpiCGAeQV6awx2xXw3gg8ioraSXBZGtIUzpB6iynp+uGfhnxdRymVfL3VxIGpGksTc6lkf0jrhBqFQdIuY0U7gXi7xLTo/ZH8tPLosVNNTuagIDkTeyh122K74V+AwlAZitoPnBVWkf4dRbWQeh0gCR3wLVqVK9Q6mZ5gAszMSPQsZj+mDMrkzSKqQRPxHYx10yIkjqR2xuuy6b7zbZvKOMNUzB1nSpWAOa4BJvzHmv74EahDaUQuygwFF56mOgg7nt3wyo8RNImogspI+8AMgqQ3Lf+42x34MyCZivVdio0iIaIGokargmbb9NYvjy4XuEFjm5i+i7rS2Oo3YMSBPQgHbttgOCaceWGmJCrBBHqbxPqcEZ/MtTeoInnYKSZAAJEd/md+uKeHcTNNpqDWs7MxHSN1I6/pg1BteDvznKU20KoaJJMjew7df64IbKMIZDqUjft7j++uA6efPmO8FjcienawseoxpPDHEqII85IE3AtI/Y4ypqUXtNUAmK8tqpkFWIERB/qP2xZmM+5VgGNx1JgbzEmSD6+uGXifMUnYmlASbCb32HrhbRYkAwdInaxHXChnrGM1FTiD5DMloDMEAO52PaY6Db0nDbJZ9CTrKsQDBHeNj/L0n8sAoEqiFWZJgwA1om3tjTeFvC4ra5iF/DLCZg/EQVAuL/tvtZwctHVa9SsQzxJxDLqVOrSAVuR0mbjVHoYGMfmuDstUJrQgkAPML0sTJAPzj1x9fpcEpE3B0jUDzy0zANrAiDtIM7DFX/wbkpJ0vf+Yke0arD0GAo8YKXbMbhywmG4H4XrPrNKpRZQ4UM1SA0AElbQQCSJ7gjph54M4VUpZjMioPwqsiSCRMwSBI/LGqocAoL8NSosbb/74NyfDqaEnzZnvq/9uE1uMLqR2ymkugAEmwz6+MxfjfIEqxSmGhQI6QAJxjfsulIAiGtcyCIJsel8fZeJ8MWqjItUDUImR+8YAzvhoVQQ3lNNropP1BkY9Q4zQgVo1rNufjPlLZfkIUEOPh54gyJ264uFPVTLOrMxBWTBVTtIlpn1/bG+XwObytI3JB8qTBveTfFVHwIBq1qpBuOQW7iSpt2HTFB42mecUys3ZMVQ4fR0jVSqFoudYF+thtfExtT4Gpd2HoLD6AYmB/mJ/wBj8/zM6JuwT7o22Bss3J/mP6nBTbYEy/w/5j+px3htPmnwJY/wH54VHitOnR5mEooLDqFn4o6gdxhqplD8/wB8Z3jnCxmMqEhS4UlbS3UWhhF+8j0OH0QpNn2vE1CdHV7Jj/E/imjWUq9NlcE+XUAMqPUMQNVht67dcfUzTNszae1xH1F/3w24nTqBdDAAC/xmCygAsRsahEX9TGE5DMdioi0bG/c/O464bx9kGlRiM4a5QQJ82VJsS3c+36fTFVGszEgBiYJJUTb8R9BHXFqqJJsym1tye1u2COGjQ5emBYEcxmJEEx+I36d9uuOM5AzLUE1XAfCLZmmNhAEliOtwbenT0wp8TcCeiVYeWEtpjnkgQDDT2PSBFsE5LjVVB92wUC0gbwI+nTCbi2ZeoumP8NzIF7AiN/bEJ1asecrAWxho8XlqYQqNcBdttIANgIgwT6ScJDw05ipyy1RyTp6GSTufoL/TfHOSoBm1NcARp07evracDHMsh0xINgBfTGx9x8sEVIJ07zwfGYflsu1GpESVawE9fTf5HDjj/EGqAVKk6tMEwAYgCduwjvhJk60ldyw35jfuSehn+mG9VqmbdaSU11GEVVsDG7HawFyT+eFNe+YWocpdmfClVshT05dfOapqYA/feU06WNMd7WEkBR6xVwelRyw/+ZGZo1WcjWNSdYUDlgxqAInrNtJKv/EuWpGhVrCs9WtRailSqDA1APrNOItLbbctoGMfxnjFKrliAtV6gZSdbkhehgTMHufS4waNy3BiwmsG88y2WytXNJTpQaNQwWe5BYTBJHYjcSLzcW0uf8N5LyCwqkosikmwDbk+gJG9r98fMMtnyrh7gE/Eu4jYi3f64dV/ENVyA4W5EkBk1WG97CADYDfrhlWi9xYzUZQLGMMlwhUYN5chT8DEQ8dJQ6gPn2xdncg3mRoKGDYqoiCPYRHe+w6jAPB+PFWAc6mBmRa95icMuLcUqZhi0o8kHW0GCADDATPQfLCzqDdaEGFonRAwJsWBgaQwBt+Fh6g+94thnw7htQaVqFUkjTN1JIJAYj4THv2tIkrI+ItNJqWlQ+qAVAsDMgEGNjcxOGnD+GUnKurK6aQhCwGOu7mSCLMQJImAYjA1HtvNpjVvM8OGVKS6mULqaNa6Y0iAXAULCwZ9pw34Hm6qVNFJp1rFQzYiJnpaNon9Tg7hyU6aIlblkWUje8RO4HSQRAnrOHHA+G0qdJvLgB2J5oAkCAfQ4TUqixxHooBhFKqoUA059ZYT+RGPGemd0I/zD91xamTf0PsZ/THFWhUB+CR8xf6YnxHCcDyv5h/pP7jEAp/xuP8AKf2Y4l+qMD6QRt7zv6Y5NL+X8sDiFcywUk/+99VYf/riVcuQJFQMO4v+oGKWpemDMx8IA7n9ceOBeezeCUELCQybkXIUyDB3YdcXinUGwB/wsf2nFGTp/cT/ADsfqWP74pNH+4X+mMO83MPmv2f6t/TEwCKQ9PoMe4HE9afVTtgXK/Cf8Z/XBRwNlIhp/iOPsBsZ8wwnVVwtMk7AHYE/pjJ5DN5XMKGpVNNZFYtDEEQ1g4BggmPU4ecezNHymSo1jEqDcwZg+h2Ixjc7wWrmKSmjSYBZgl4ET+FSbR6QN8W8Og0EkkZ32H7iKgyBgiKcnQQ1Wq5p6flCGIYxK/ihT8V4W1574ApZBM7XH2cdCfTSOptYCwiDe3phTxCtUWm9IDUxcNM6p0Tf2AJ6dfTDj/0z4ilKpXV/uqlRCKQ2E25fcx17Y3iyRcMJ2eESnT4bpFYFjy7OX7lWe4MlNKqBW8ymFKEgQ4UX09rloXrIknoq4XTRqXmVCIDRBBh9iY03J6W2GNVxji3nZilqIXQpS1tVSRuSRCxJJOwAgGcKOJVvOpZelR0KoJLKs/G1RzUEQe6RuNscGkwqatfjCdLabQXLupbUqwAzHTeLnliemkNIBnltjUZfwqKtF6wCQSSAOntN/kcKuKU2+1pTWmwm6s1pbUDIsI0jef4W6HAy+LnRWRDCkkgdIvH5YmqqSAw74QsotBnpUkV1dCYkKJtqMbxcj0t/XNVssdVgd7Ht+3ywfUzGpwXsN4vvHLAwRw+iXZ/QCBHqv0O9sZqIGYJAY4g9GgRAGmWMGbbzee0/rjTZD/09zJLFn0RqhFPNJEfF2N7bYQ5vKMqmQe8xtHX8v0+Wi4P48NJE83UHVdBIEho6+hPf3wti1rrDCzLcWyVagr5aoSaakPpmxMRq77W6DfAlOno1BRPKAZgg9YMzEMNusYdcUzzZqrUfQBygANEhVuBf8ZI6d4vvhMvENLFiknYdyIAIJkW02gzufcGpJGYYZL3tFnF6KoqELYkkw3QGCNrbi5nee0V0ISSiroLTDwTf843NrDrvfnjmYqV3H3ehYgCQBYT8VgbDb0AGO8pTqOy0qX3qkArrpleUNBMtPKDInuCMVAdTPnEsVLYludySMxanAcj4QbHfbt/e2PaC1KZkodolTJHqLdOxxfxzgtag4qCnykgExcEmALdJ2w043katCnSqEDUwKtDTBEGCOvX2+YwkvgZvee0EXiKpVJu1MByZJVdMz3H9nDfh/EWpabREWn1NxN+mA1zGsklQLAde4B/fG74N4Ty2Zy7OKx8wKWFORIaDaDJifrOE1qiqOsIQUbgxVn+NGrUDjRO4AEAdNrCbDpi3KeJmQ+WXgRsFG/XGZzWU0VNDFgFe8e8GJjp1w0p5QuRynSTyyyuR76QPrAwDKoEIFuU0a+IrEl0MfxKt/TbHeT401QW0qekSOxtfGOzOSYfEmhhvYhWjqO3qMUqYNjBB7Eem/b+uB6MTenYHM+iJxap1M/5z+5wXR4vYSjf9J/VcZfhrZkL93UDqN1DD9DthwFqW1aD7qpPt8P74QyiUq2obRueJ0zYgj3p/+0jFbVVb4TIv+uAFR/4FPyj/ALWGDcpVsOQCWA3b1B3J7YWy4xDXE64ZmaYpKHYBuqmRuO4BwSWoG4Kf6x+6jAVd0JurD2YR/wBSfvio0qXdh8kP6MMCVvme53zDtNHuP9S/1xMAfZaf8X/4v/7xMZpHbNvN1U4o7topLeJlrW74HyOSZ9TVajDmuq2EwOuPnPFf/UmoKjsihGA0LqEwI+Kf4piVIgRGNd4f41NGatVdZg1GIAAaBN15QOlu2P0JuGqU0wAPmZ8i7sFv69ds1dLI0lU6UUWgmL/U3xxw5PuIuBzC3+JsV8O4vRqofLqK0Ei3pv8AL1xk+M+I2pKyKwQKSVaY1XJNwfWI/sT06FWoSnO43855qqqL90a+IvD6PSWnSRKYJLM8AKIEcx3kz2MxfHyji/DTPLdVHxpTYarmGlja/X06WxqqHiVTQdK+uowq6wpMBhAgHppEG174Q8W8QGqzStOb6rE79pjSRAv/AFOJ+L1J1b375ZwwUpc4iDNhGktqB63ta3uTYSe4xOC1ytak20VFmwsJHfrjrJZHzqiUxeo7QB0EmB859MPeBeHW1ElQyI0EydyASN4kD6euOfV6iajKqZ1NKfEuaqa0WTBJUkGeUGBcXAncdRvucLauSUtpDrpCzJm5AuLAmZkSbevbQcbz1LVUFMFUJ/Fc2Jibzb09fWV2crJRCP5almhVQqIhVANTpzTsZ3xIpA0iWOr1WwOz/UX5RhCErcC+syLem4j1xp/D/FaS63emsQFtbvB9dvXpjOZPSa9LzGbQLMoJlgJIEzebD2NsbXgGboPSY1bVPMEEqByM8aQu2kAMsXkRe+ArMej7oNNM3irxPx1KlIIiBYG433O+2E3B+FCorVGMRpABjnkkG34gO3c4V8Vqp5zqjHRqOmf4SbAn6f3OHimjUCjQQTA1JI02iB6A3EfvgQoVbGMXSxtHvEuB0VoCpTqKWYTHbGMqojoZVvM6ERpMbzIntBB9L9GfHqZp0aFVKs615gWUkN1Gntbfr88JlSoUJO5J7bH9AceCkc4NQBSQMwLJURYkfdgnWGE2vMXn1sR74YeDKq0s2wOlmZTpablgFaY6mx9yMCJWanpFwuqTpAnr39b4rp8Mga0uogx2mbe9umH6yVKk4MQE62qfQeLcbptS0yo0tzzuzW09WFgwvsOmF/juqBT0/i1RtfedzBNl327dcZYZl61emGYwGF5jYjmJHXSInso6yS98RZsfaNSBToZhDBSrFviEGehO437HEwpaWEo13UiZzIUeVohumkmD0/PruNjg7K50qQLhgCZWw7e9xhtkhTWmU8sjUgJJEsSdEkEHaZj09d6vD2inmRrpzSJVW1RIkqVY3ixKzPQEYNjcEwQLRfxakfNqEcyeZUggSQNR3Hy39caXwVxCkg5lL2MqwsOkiTIOEHFMzRGarNTcaWc6Vg3U2DC0EWn52x7lOILT80Q0kjdp2DRG/LJB2PynGMhYWh0VDGxml47nkZYZGktNOBI1bFT2/ebbYIyvh+ipYlAQwHKRIFzIHoe2EWe4oMwxRVAl+VZ0/Db4iSBM7n1xdlPF4BdPLcrSBuzAOSpggggD5z64nam4Flj2VQ9jGOY4AUJqUGIKmQnQjqvvvH09cM8tUFVQ62nodweoOJwbPDMUhUUFRsQ24tPSxBHXF5paDAETzH3Nz88IZm2beaqqD1YBSyVRa5qCqdLCCkW6RebRfp1ODMtuv+P93OOtd8TLGdHqZ/6Z/fG3JBMO2YBxOrWWqhpqrU7a5MH1/bBPmGDgjMDb2H6YqO2ALQtMqkdhiYsgYmB1TdM+fU87QqtDUkiDLAvAaZMwQWtexJv2GBMvxBq+Yp5fWQhbSDE6YBkhTbVbcycK8xnJ0UoSmQr66g+JgbwfaN8Jcq0VE1i0/CLdNvSf98frZo9DV0k+u2fJ9MXp29eE+t1+PnKsmXoaY/EOZmmeZqnMGUlbhgCANhG6TxT4hXUWvBEaaZJDRJ1S0k3tMD1wNkeGZlMzUZAqhk1AVWLkrcDmEyZXr0Iiei7JksZaCzEhuwMliN9pJ69MRcQ6j3T4nt8Z5KCjlCf+KKwU6XPMIn4jJABjruLYYV8uVIflKGRJFp6xO7AQZ2uMLsnq8waUU36tF56mLXGHFVT5Y1UmHMwEywjl0i0gHcn3GOBxODdZUiwTJVKasTdmiBHrvts2xtsfXGgTizIQQSKZYMULKwZhcnezETcwZ/JYvBH+y+eLLzMOrWgFrCI7T2xr+K8OpVCGp5i3lrAcAjSQIGqQQpJ23nriCt/bu2w+8pprdgJg80rualRT5bFieaxknYdvc4p4e3mVkNZ1u0EsSxFjBtuoMfnh7x7LJq+7IuACqknSQYgmBJ6zHWOknzJeHnU+bElTO+x/KQcJV1ABMOzg4MTcUonUdOxbSCJEdbTBA9PbC96tRR5a6g0mbX6XmJP1O3Tq7406LVarUliQCqrYKxiZ1i8C1uvWIOM7XznPJZQBdTIvJG5vMfkMb7220y5XnLcvSFgd53/WepwxymarU2IokAdICkgx3ItfBPhvi60JZed2CldIVhIYEkzsNMiw+kYdcK4xl0LFqAd4ttpvYHabH1xNUcg2K3jEtveZ+hwg0wpItYzB6T398boJljlRyhavWTv8pN/S2+2EfEvFAan5QACAmBaR8wMIMxmXVAx1CRIJEW6G42vv1nGMXqb4j6jlzrb5RtxZMuUAXUKg+KYIN+kDt3JwTwjitGlTdHphiywCREX3GM5QbVzSSIJ2BJj02FhN8VfblaYqNsBBDbSYUX2EzFt/qWgkWitQljsEreaoi5sfUbfng7OcSZgodAutZlUAZl2gEb8wj1gzfCUvcX1D8Q0m3qdJkWx1RpSRJkEW6byRg9PbA1dkcZZ/JfmbUw2N4CixJP8A4xdQz9A1GJA1bi9iDMyCIuDsWHS52wkCc8MzR1ANzPqbHrYjBnEs0j1QyLAgHSSbkF5J9bnaB6b4LUuwEdSrlBE2eVUEaSSYm9hO0fOTjyoXldiVABA+UTqHNIjr3wwq0WdJUFmMqQD+GCLekwcAUsvUJZgW17sGYC4H815iIE/tglItJsjaP/DVCg5bzwCempoHTlhTB7/L3x1xvgwStqy7JDxyFgAhIMk3nQbG0kQcKiLrNiQPee/tiVKpmIuJBB9I2i2EdYPqB8o9ahXBGe2fUeFOlKiqlqYgQdNgSBLQC20X3xbnayho5Qd5kjf398fKqNUm8mR0P99sevmXMlmmTb26Yz+E75vOtR9n1XVXHPfu/M+lhsV0a4XTJ2B/7VxgqPFqwAHmEgdDf9cc5niVRj8RFot+eCHs9xi4lf8AxlS+4tN7neIKKiILs52B2EXJ9LYIc2xhvDNYnMgkkkhpJMk27n2xtnbEnE0RRYL3RXE0RSYL3ToDEx2m2JiS8lmW/wDUHhdM5SKaKpU8ulIi8kWnc3/snGS4TlFJFRTMbmbtESBbfftjeeNv+SuxPoRIEQdjv7W/TGJXTTB8tQsmT13Eb9en54+socdUajZmJN+f35zjcZQVWBUbj7maHK8SBRoDMPgXUxZuaJBb4okCb3tOM0+p6hSkoBkgAMADEC0xNvwi9rY9p8QqEGIYfisCQJg2G0+oIw44XxH7OG8uiq6lCyVuASW5TO99v8O1oP8Akc2k1uUVZHkqhXVg+vYXuDBECZPscbHM5xhQSlT/ABc5kTqdiUAA6HlgfPvhRxKsojlVnIEPO6kXvPMDaGPMBIwPSzzL5dRzajpI/mIqhgN7NJ72AOE9Kanr4x1NRq0zcV6VWlQoowWn5S6SC62gkkkgneb2xnuIcMKqGpN5i7OqyIvtG8dJOBD4jqvX85WGssQVFgV3Oor027naMOTnfPOmgsMRLMT8PeDYkauwHT2xBUL678o5XVkCncbTO5ttMQYB7fKRHpa2NBlPGrU1ZTpeQFsBHoYAiZxmM0QaoSJAI1CwBiNRIW3Uj98X8WyKK2umCiFdaD4jvcwTa4EA/wBJF1BwYA2g+fztOoW1gj+ERubGPaJwjzmRX+EAe1x7+v8ATF9SzldQBUalbfaN5tvgnhwBINSGVJLDWFLGDsW3I3CjqAMNVWA6sE5MrV1pgKmnTAuIge/80/rjwI2gFSCZubyBIuB/vgluIUz5hSmiAmFVlBETve82jvvi7NZWh9lNQVl5l+DTHOZlFIaQIIOvbf0BHxE0AnaK6FVSyyoYAgGNvmJj8/nh54o8UGsESpzaDMjTp2iyqCAI/mPXGPpKySCLx0PQi3vv6Ypp5uHAqWU9hBHrbc4M8MrMG3tC6TFpp6bhUIpKkv8AEulSWBsI6nr+nWMR2oKpu3m6o+EaY+Vz7RgvwBwoVnerUIZaTimvfb4gDuAIgdJn2L8ecDNB/Mg62JLBepN5Hv19/TCWsKmgwwMXifI5Fqz6KQ1OQdKkdIJkGYIAvM/tOoznhR1ypNbN0G0U2dFFMlou0K/KYJ76h6GBGN4LnjSrUnIgU3EmAZEyTBtq0mBM/Dj6Hx3xjQGWqBdJdkICrEFmm9uaxB3F9QMY1wwNhCFTq2mS8O8Lp1Z1vo5SVMEyQLC2098dPQYGblBbbY3O469Y64U5DOlSNJgaYN43F/16YJTiFWmzaFJUxFyOhFxMX7H5RgSrEz1JQ5sN4ZT4mqnb8OqV7zBsd7X7/rj3w+Eq1SCymSFDVCQw2AYhd464pr8IFRVqo5LtdwdOkHbSSCCrACYIi4v3DqU3pNCi/wDLb9Os+pxpRbY3jq11tcCaerwWicytF6502BYQQSQx1LPQRv2xnuK5Lyq1Sm1TmVmUx+REzvv88K8zUdoqFiQ4F5Mg9QZ9sOMnmV1Goyhydw4F4Ft9j64zSVzeA9YOogbOFH4uwJFj8/YY4aT8InFNTTUdml9Oo6VZtr3FtwDYHth/w77JRTzHL16kwKcFaewglviMXta/pc3amVLbmfQ0OI4g8OLjJ29cvlFxW8Y7zWSPKRJ7gC/p++PMtWgopIN2Ine0W+v64Yhlax+E2METHphNXiWVwPjJ+K9s6a4p7AHrd/8AqF+Esiwc1GEAAqAd5teOlpHe+NQWvhLw/iVEQqawptzgTKgA/D6AXAje+Ca+aK1kXdWF/S4AI9yYxzOIZqlQkyavxi1X1A90cKbYmOQcTEUy8z3ifibVaTBKVRVmNb26gjf/AGxjqtCpPOQo6x2+Zuf642fHEKUoVi1OwvcoAehvqX367YXZbhWXem9Q5hoQCQF6sYAutr9sfRUz/T0iwHziuP4e4V0GNv8AffMhRyjBx5bFpmwUz10iBveO/wA4wZV8ynPmIw7gwfToTcRh/wCGfC4zVcomYCcpJaLgbGAYkyQYt0wp41wtBUZKNclVMBmQAWtAAJsfzw0ISbEiS/8AH1tRp26wFztjxO0DrVXqHShOoAWAm1v7+eNXkcrTocGr1ajzmKjyFBhtIby1lTfTqLMfTvGM1k8qKYsUJMySpn0G9x9N8G5/Mr8EvKxEAECVn+JlIkm4OxnAVVZMcoqtwdaibupHq0V5bMlaZhAGsSQQSVhd5IHxXi/5YIytSsSDTaqlOeaC6kifQ3E/rhRmNVmQqX7RER3kR8hhz4a4pUZfs5WrUdbgCYi+oyIhdgJ6nAkY1CL4VVaqA0uTiQRjKF9QMnrJFjcXuOkHAgqQH5rkC53+JTBm3oIA3xRxvOhmcoCVYAoNiOVLAixuenWe+L8tkc5msoyIhdKRLB9KgrYM6s8Buxgz0jGqn+W0EqdRXsvLaTvoNMWphvhnd4A1dtsG5zO0WK+cgXRTVQFHxFF0gmehgTvN++MZkqtSk2lpDKfhYnrvy9dycNMvXD0wzKABADNufa+wJjDSrU7jlN4eqEYMRPa9cFiQIB2A294+eHS8djLlAAxKlWDIpBQwQFJ5gQQCNr97Qpz+WIJXtaPX57/374syqaI1AEH1Pp22OJ2IYXmtUJYm28Br0Ig+YASfgMDTbe23tHXCjOGDfrf2947Y2eaamaaQE1aYYqVXV0m1yQpHfYYXPk6JA5jM/CLQO5P0wVOtbcQCuIt4JxipTSpSRtIYhgQSIIsYjuP0xtvDD/a3qLmPNrINOkhmGiZkzMi1hP8A4zD5SkAdAKxdgdRBi4i4k/16YYcC4i1FGOX1LKxWIK3+IqIYSADBJUzuPUZVKupKjMtpOBRKmFZ7hwStUoj4UbTqcwH6me2+mR+UxhOMqCQDZux6j5euCM/nUUhmEMZYrJMkkySZk3iGI6dYMktwuvpRkXWXvT0Mrb6Q0gbDqT0wBwBmJVL0gb5ucdnZFNKiabEkkhu9xPy27YtypIuRPqNvY+kYf8B4ca9by8zUAYHSSxMDTyj3gAflijxFkBQcpTdWA6qZHvgekBaxjKFNQ12iunmCvOCT0t22AN7jBGXzvmzcjbofzjABz4VTq6ggeh6Ef1wRk6T6GVAzOFF1WREgTYG+/wBMEyYzBr31WNzDRllGoADlOwiB6f77YX5/NgkKAB2sRPQhvWQemDc/k2ElaLh1LGq8PpcBZFtICi25MzNsCZ6HpJU0S5IAPa8z9AR8xjyKFILc4dHSrWYTikABH5YIZrRgXKUWqs3lozFTDBQSR1FheD3wZlsjVqqxp0qj6DDFUJgjcGBv6b4s1qoyZ9VR4mkEwRblmCZmoVjT1Nz1wVwykzmRYdSdj/ZvihKWsALcvqAjuqhj8wCD88VcO4idQpsFJNMgXBAYkQSAe08p6nY4RWUtgT5z2vqrVVVCCvdmx77bfeOxnlpnkHMd3bm+Q6D5Yd8MzXmEGCxW9gf7gYxdSsodxGkKxF4OxI3AtjW+GxS0GpTOYQruwYaPYtEfI4irUAq3MCn7O0Wctfut+7/KP/8AiSjc4mMxXeszFvtRuetcD8lcjHuFfxU7Z2BwYtv9fxHHGarVFKBTJB3FtrEdrg9NvqaU8PVKVFlL0m87T8Lk6NDaiXkCLwIE3Pvgej4hNIFl0OZF6y65gNsBJFyJ+XbFdfxfVDVHXyypOmCiwJ1FYDXEBTFumOhR0hCtTytOZxvFVE/pLa189uIz8DZGpRzZLKdJpMAwB0kyh3j0OMbmX0uT/C8/RsGVuMVKhMajqMtBMLcxETHRp26bTheW1AzeZk+98NUBnZhzE6XBtV4nW7gdZbY+HlC89R0uy7wcA10DMTNgqj6KB+2Cq1csSx3O8YX8SpMUAUSe2DdSy98v9oUDUoXtdh+rwGrWMxtp6iL95tv69MfTfAeVFHKrWC6mrNzkNqIUFlF9I+HqCTck9xjAUMqWChheAN7z74eeH+PVMqGoAakMhQSOVttzaD1m3XuDLxNFmp2WcUezHpkPa/yPwgHibIaMywFRfLdtahRLBTHTZbhgPzw14FxajRV6LBwrySZUqCVVT7WUd9jvOBPErVajggKPuktrDXKk25pKwD3iPUTnaNNiBJM31ekes36Xgb4NQzJpJ7JyxTZq2ld+XraG5bKUKdRZepqhgajDk1FCA2mDs99zIgQMZlqVQhabE22Qk2m8x6i+NA9NjMQqm+m7SfXUZwNxgqKtOrTTSSAKi/h1XEi9lKxaAAQe+KQzXzPVOAq00uymNKeTNIINJKggarn13mJgbe+E/G8ygqHTuAB06DtE7402Xq+fSFEtbUGKa1s0OI7k72BsOl8Y/j/DTRqssEiJHoPX2/piehYvZt4NemadMG064YfMcA9BMkSBcDp02v7Y0dHgbR5jVAEMA3FrbC25A29cJOG5ZFpI4Eu7RvsBNo9xvjSVkJVZ2gH69cHUIv8AKdL2Zw1F6eqrbJtO63DKCrqFeTE6WLSfSwHe3tgYJS3LHVG2mf1OOa8aduovguhSGkH8USMK9xbsfpOmtCnRS7qBnGB+PrmNuEeFxmCBThl0K5N1VQ0QphDL7yobocZ7M5cUK9QJakAAyjZmG55jIAki3b1w2yWaZEbQdINzHr19/XGefMCWl5k/DFx/UbfXAgNnsnL42jVpJqqHngDliXZXMh2Z7qhYnfueguY98X1SxPKrxeeXmtczfYDFBy4YFpW4vIED6xF4/Pvg5uKVWREas7KLAE2ErpNxfYlb/vgCBuJzAbjMTZ3zWikumHPKIBYwRYDeZjrj6D4W4YaFPyqoFNzuI+EmLzsbf2MZTKVko1kq6V1qYkiY637TBE4YUeNVqjmprLTBVW2tJI9rn3t3wFUsy2G33h03FPrEXheY4oxq5iiCW8ykiAlp03fWwjrHzsJwg4kqCguoDZbxYkG4tbafXG08U5xjkhUELVotBCqOZG5bapgatJPsR64xNDjVOqyLWZig+JFEg6RqAgWjUBIuLYOh17G3j5R9S2Sd53wvg1UZZnFV6NOAWRpDtquCyyCw0kQYIIAI3OHVLj702byq7KppABnlwsFSrlWQEkglCeZtRBItYWlnqhFR6VJEo6gdLCSIEa11HUJ3lRpU7XBJVLnjJICPHxCQQTJ6ECLTsdx9HvS1FlcA+ucbw3BdJTvci+3PxwMjaXcTrUtDaz5hFMkFBpDMzMzPG6tspsJgHaMZTJKquYB2t3/LGnolZAYEqSNQEbTfrvBOPBkssA0B11A/F5bxBtEsmkwegvuBGG6tAtKavAdAysDe25PbEus6SxM6mN+9gevW+HvBM0DTCFtIBVgGIgkBplSe5ntbAnkIjNS1GIJRmtcq4IIPwyDIBm4F7jCquAFUen74FhrxFamNgTtL/wDiD9XE+qjExp8twylpXVomB0O3TcbxGJhZrJ2T38h/RMR02DMBMH9fSehwTVVoCqtmNz1AMTbcjr9RcHCkpFVAT2OwmSygRJF59e+HorlSQGEiQYPyNx0OKQACbbmdOnw/D8SaiuLMCMzrM5k1MuMsECsou1jq5gQQQAwvMjpq9oqRIWB0xYjQQeowTw6kWqLY9z7C8+231wIVaSkjxnSocNS4VSR2b92/3i1Ax2BPtfFy0SfwsD2g43VPmQn8StB+Ylf0b8sdUUGq/Y/9rH9RiP8AnG/uyMe0Da9pi8twyqx5UMC5JHz6kT2j1wTnqMTUADMVQBdMmS+rUe/ImmBv5g9zp9YA7YwfEeIsUoIuoyAJX4wyABXB9Oa3r3gjaVZqr3IxIuNr1KlNtONtvETT8PyrNq1IihShqMscwCKKZIJlTDFuzEn+HHvHcjlcu8j75SmwbRBJBJNj2iPzGFp4ZnzTdkWEeAwpqpkRpB6mLT895Jjf5E5LLKtTy0p1AFLKSS566YqEGSZjYSAfTAPhrg47pxkV0yu/rzmJ4Jl8salJqtFytYhVXWCqkkhTIIYhrWO2/NqEB8by9AM75ZqoouhUIyMFd5C6VLiWKnn03OpRGxgXxN4jFfMOCoUszSNIBA0iZ3GvlADW+ESMdcR441fLLlxeWHMTeQ2oGW3ckiWJuZJw3QwZXuc7jlDL1XRtTEjxO/xiteJVVzJKgVaiIAGIEMvlgAtJuSCJueu+KK1Al2es4cm7AAx3icEZHhlUVIqMKM2lwRI6QFBLCdiJ64O4l4cqNCx5ihNcI8agNU7iTMbQDYmIBOGN73ZJxTqFAOXrzihqyrCKwJYyY6AbD2j9Th7ma/Ko/lA+gwsyPhwO8rpR0VmZJJI07qY/FF4gb74KzDKCAJEATMXkSDb0/XpjSisRO57M4a6DX23FvLfzEqqPaJ9h64tNYgbxb+74pSms6pkAW/c4pNUEwJLdh+wwZQEdadZwCt6th2Z9X+kLSpY9uhwC3CnY6kOqRK+u42EnfuMF0cvVYEKkAKTfc7bdzfDbgObalARPOESQ1Ecvwhw0gsFWTBAnqJ+HCajEe7ON7UrLUAu2Jm6tJio1nUF3BAsBva0H1wTlswC5BI0tsYCj8gAtrQO0Ydca4bUa4ANQ7MhDU3BAI0mmqhiAQNptfbFvjHwgmVyi1Q7u5YExsFKAsWEcpFSwkm0TfAhgRpPOctVCrc7HY+YiPhlKoVZhTd1LEq3LtMi5IM/7Y7811XWVZQLaio0i+zHp8v3wN4c4tURKlRlHl01u0OZeOVDoPLrn4mBUEDDepxKu1Baqtl0D6YhjKgtoly8rEkAnUIi+2GGg182sfVoFNqJBvfHKHfa2q0ymlBYrHmQ1xvcdT6fthamWpprFdakaBenpJpy45tUCQSI2HXeRiqnk6TVnVmH3ACctQvqCzMRKsNVrFBfbHjZJiPu6jeVP/wBSBcC8AHoI7nGrTFNrCdKhavTu99PiD+DKamZOseWCaahRqkKxAmWKvrGo6rgbRMTg0cNqAgqxqhxJKnXJEzMCVIB2YDfrsAMtlGaqqD4CpKsp1AmJhogod/ig+mGOeyjqdT0yFPKwBMncFpU3qAGJKkXvg2I1AYjF007PSOrSeZsB4bX3ixsxIgMrQxJIYD3jVEzAgWwdnM3TFEqqMKyoDMSCb31KTJIi2295wdnvKY05bWqCGFWmhrLEiA0LIBjt1mDjni3CWpVIAVxpBCHSKhMsCBIN0IlhOwtO+AJ1EW/EDiOK4lUDtceB/GfnEtKmlRxsVKtMjqokSOl4E+vWMADKrU/iAEwwW2x5SCYN7TPXbF/CMrWzDP5baXKg8x0iCIAEWBLTAPQfPB3DOHZlVYOgUIYD1RySDEGZmdthEj2wQuhz87475zGrtUNzItXNkStE1B0cUGaYtMixxMavK+Ic3TRUGUSFEclRVX5AgwMTHrJ2L/5CF0h7J88o5jVXAEalcOkHdraBBHQ3g/8AnZUKuaJarXKs9ODS1p5gVonUDSBCwCOX4SbxKDGLy2cC5ilmFbX5dVCV+HY6gf8ADbcbHfcTqs1Tq1s2WqVcutZ4VqTsVAWoFAAJhWgMvwuTtGrGVANQBGIurVUMRe+Tnt7z+o48QcdXM0KYOWJcqD5i/gcECokRNiCIJuCjdRgajT01nZG0qpFJeYc6KVpFT1LQVY/pGwGby9dCq0GrEMak6NSu7LUeSVXmJCaLxG8dcSpmSFem1GtTrES4VtIJW4qFDTLA/iIkKYkaekyJTpgoBiDTdmdQ/kbeuY+s1GUriKt7hqZ+RWoJ9ea3zGFGZ8QQ/IAQJv8AIjrhGlVl/EwkQZJuN/8AePTHmr0ifzwynwig3OZ9nR4IL72ZbxPiFSpcTHYYS/a6iUwyBeXqw9SNIk77WF8Mqsxt7YS1kanW1tTew1Jy2lrhgdiBMj1AnbDxTVcCQe1QtFAFxfHP4zRcH49mKOoNUNJ41KAR6yCrTBI269OuOOJ+JarpqrOztcU7i5tJiIgDe3VRjOcYqNUhmBDizBhBPVTED1B+XrgrIU3q2qRqC6QTdtInabA+u5wIpDcgTl8KapJoIM8m/f0iqvWPmPUnUSCLidxp/IGxwTS1EqRqJUgz0Bnp2v1xqPD+Sy1OovmoHR+Vy4BKzsyk/CQYMiDY474tw80nqUm/CSvuOh9iIPzwzUNWjz+3y+8spexn1kVGt/kAM39YgWf4rRDVKdOrVYEDl1FkLlOYgMCP+ZcknvHodl+K1hlyBUZVprS0xC/FUINt2mYkdJPXC6jkgaYBUmDoA5RsJWGb4TJPpfHuXI8oBvgbyw2nmaFLOYJ+EyFlZttthbKDbuiP479LY2OPuBn4xt4bzXkM7mSumoSu+nVGkAm5JcKCfWe+EeeB1hRBgX07W/X3wU5U2XlgGNR3iT9T2wOKitcGzAfiG0fljdIB1TrGjSpWCm3d4XP3zKqjnThPl68tB6E/LDjiaQnKC3SQCR6XwmoZtqbGOUyCQR1G0g9uxwanUpInJ9ocUHAzbkZ9BOdakcjKg+ZSpgztsUgggystPywDmM5lRUZK1Blqg/EGAgAAwpYwQfigi5bvGE2Y4xUzDq9VhywBACgAEmwHqSZ9Ti/xLmFq5qq67ago9dICz84n54lNME3O8jfiQVJ3GB6841b7I01CxSsfLmV0KI0K2m3YEzPbDvMZsVFNM5xGApqefSdWrUCoMz0iTaCMZzh2UFGiuYrcyMSKdG419NRbooM7dh3EnZzPZXMJFLKMuYPw8ylRHNYKqg8oPSe5thTUjvczyMLC6gd06y/CFSkHNNGVU8l2YlWKMAFDJa4JI1ATzegOLOGUyoOWZQ9Aq5RV5oAEk09RJJIuUJgiZvcDcMy7I32nMFkpoAVUyusi6KqncA32g/6iM7x7NAaHhtRqlzoJXQpnlDRYtJ+Sjfo6ir1DoJ3jDWSkhITf0Dfx+Mqd6f2mqaKlFAUaRaCAAwt/MDtjTLwRFSr+JXY/eMNUE7BTvCkzINzuRIjOcKoGk1NwoWm766RLCdIfSAT0iNyB1ONIfE4rs9GihMBtLNGnaJJkcuom0RzWE6YprF9VkOBa/l2zUKfx017nVYeMqyOYrZjNlRTUGkoU/Z0I8z+EtqLCQu5O2n5i7PcTTzTTGZUryByquWU6wHQEErUZFlp2N1BOPOC+GtOWr/ac0aOXhpakwAcyIDbu6kRygCSVFycVeH1FesamaelVqNSQoyuFCOAxRXChRMUwhBH41vgz0ban3C9g/X+pGGqXFJQQc3z62A8bz3iGWK00QHVrrS7MBOoqQo1bxp1TFtvTHFJnknMM2ryqmg35C3xO2n3vO8j0wwz+aR66IJs6tEWOoBtUzYgcsfznthd4zldVRNd5p6ltJNyjDtp1mw6L6YnR2JCtuc+vXdLKyKtIMnaf/kfaLuE5ao9RGyjgVb6XDqsqoGpNDb7hr2sRBw9qeN3LLTrUUsQPOqUyQI3JQAySVtoK39BbNZ/ilBcsuXpojmFJfSysGEzIIE3JiD3m27/IcPzRyYQVaTAwyKRNiA3xEQrR3Bs5uMUilT0hn8P3z+05x3mYevJmCvpqJ/Mm5/uBtiY2GV8aUaSLTanVDINLCloCSLHSA20yfXfExV0zDAp/P9T0w2Ry/m1adCkF1VHjVMfn0x9BrJVpPUGYoidBflKlCKdMA6Tp5VVJhW1fFEi2PnXCXjMUj5hpQ8+YASVsbwLnGubNhqoqnPPUNPnJZXUgAqLXIAJKrYknVsdscuurFgOVoVeoCSDfsxger5k4VnajZ2m+WDKzsFuuobgNKrYqFgkCIAm0WfeIOK1s0tYUoQZcFn0aoKgxoapOlisyU2MNpJi6nI8Mq1kNRB9ooPysg5CNIgBfNGkgLyBlkiIsRgZ86tNa1BS1esUcOxlgiqNTIgLkldSgs9gNAEHcp6OkWBXLD4iDRUi12sO+N89QUUWFNXWQJJZzMRsCxWIJj/zhBqJJgfCLwJFtz9ThnS4ujKdCPU/CsRuxGlZnmJjaehnB+d8MOrpR82hTrMkmlrbUR2MLH03g9Bg0qBMNPq6PG0qfVLbzKcTzOloB0qTBvYGIN9omY9Me5qhqUVGEeUTaLTdgpPVdRLgSfiI2vh7l/AGYqNU83TSWkfiIJV5APLDKdIEX9Y3mM/Vz7oGRlAowQB5bKCsiBY8p/Fcm9jM4MsGNlnN4uutV7YIxaL6dQtJLEmbkmcXUqpUhhuDOAhWURv77iP7/AL64No5dmMAfPph5xvK6FQEWG4jmAYZdm29+35/njTU9FdKXnU3B8pk8xlIC6SBrJBMhZIuvb3xn+C8Ro0lKGkKtSZDMeUdwF6/7+mGPFq9VXQNVY0hBpoWYqFuhgA25Sdj3xLV1ORYWtsfx+5fVepWVdGCL58uXOLauWRAjVKiFNYLoIYlbg7AiY6Hf9evEnD8otsmrooQlqjmofMLBYChhyxBBMKbi8Ys47lfKrugGkDTEbHlEMD2O498LK3Eq9MAqTpY6S1iSRBAlpINxt3wxGYKHB3+85ntDh9apXfnv4nwikVgS2vzlRSSGCAsRERuB3vJm3zOz1I1RRCAJSEAVH0ozsAw1HTe6gKCRaRvIxfleGh6qvWpVWDHmIkH3nSffb6b40r+C0rAPl300oCzUI1Kwm24tY9OkbYGpVCkXnM4ngqzHU7+B+nhM7ng+kmk1OmmxbzCdQPSG2+Qwmq0VemxHllhHNqad2J9Gmd4kQPXDr/hMCfNomSZ5pO9ibGx3wy4XTpqwoVkosC12CjUoN/jWLDrJt7DGK2lbiPo8MatLLXtgjnjxmFpVNNiQD7iPyxueCZ7L5ymuXrrpradKV4EkgWJKgHYGQ2qQDDKYB78S8GyKUwaFVqlTm5gs2CjfmFyT0HfGLOY+z5kaOYIwMExJgGDExfBqRVFwLSEp0FS3I9vZN1Vo2ybuJTLv5VZD+Eq6hifQxfpde4w+zNGmuYy+impq1KzPUZRzBPKRCDA35mMdWjqYx88Hiip9orVU+785yxRgGU6iSBcQSJibG57nGt8QV6xp0qeWSsW8seY6qUQ6hOn4QNoBg25gZ6Jqi1gcSkVEBJHr1aZ/xASazsWlNbKCWkSukuF/lGoR6EY94TmEOXr1alNatOm8mmbAwFBv67iNtHrGG3A+F5hKTK+WYkq66WZRZ9IIu03CqJA2t1OFXB8m1JPJdTIJWoBzBrkyYsRzRfAa1tg5Ftpi8MzvccwSe71eLuFVUV6DU6ZSACQwuTJ5pgapHWI+kYd5rLVabF8vl9YcHzOfdiwJ0wJUht9l3EEgHBP2NUek1IIHWRpiAbRvMkaf/GLM1kqhKO3n6tDFnSRFuXT5ZloMc5mNZthorq7XOx7fPwjqlMrTVea2nZyBzDqa1MU6OhTUUOG005DBSQZDkwFFjcdjhBmqeX8xVoaVik2qWkBlkrDKbu2kL2lvngPheczQV3pgVFdiNFUsxUBmuSTYyTMnrhl4ceocqtWqFenQJWkhgaPvUeodtiSqySSPripFNME6sDFgeZ7pPUqHi2pppAP28Z02Udq2kQtSIlRCnSixpM3ZgCT6n1wwXgrFyhqeZyhxewBC80T1BUT/ACsOmPM01SjnKkc4pkFVJEDUqN7AkQO9r4b8LcK3mOapYyoBUEKpJbQuiTAJJn8sRVqzafIRulNKgZ38smJK/hmfwg/niZfw/Xp3pVKiRsFYx/pPL+WNmteiY51XoJOkz7NBPtgs0eo279MQfyKiw+jpNPmFXwhWZixYySSbDcmTtbfEx9KNI4mHD2lxH/ab/GpT5P8A8Np0Kiu8aQwN2iR1EnaRhtkc+ozGs6fLZSrBIdQpSFBCzIBCk9eWRcY8yfhpy3m5oio+4E8q+wNrf3fGoyuSJt8Mjltf30k2E/O22H1K4AsTeSNR6TNrdn7gGU4tmGoeT9pNPTyABBtEAa0BYLHUYC4YoraqJLUKAULUlDNa1JTBiVGsM3sw2kw/zQpUEZmdUAA1FiGknY3vJOwEd/fL5zM1ZNZdFNRyw5YGCRzErygH32IBNwMKpZvpFr8/QgdHoOtiTNDxjJUKFNTJQ0mSpTCpILK3LDbDmEHUQZPqJHbhL5wrnHY0arBSioQ2w5WJGkzYHvtfpjPcYqVcxTIZ0JCiWDan0g6rKX2m/LJMm1pwfwvibolKiKVY6EWDpWDpgSQ8MBcnSencbEabKl1OYTstR+uMeuyanNrWzAy4zLOdKnzQoOlzHUhgLGGnQD074sXJmmSaC0lDWB0kmJ3M/ptY9YwpyniygsUzWCVCTupIDTYHSJAgbgwJ+eGQ48s3qoTtCsrNvMmFvYR13vBg4QRVB2jUFHYfGe5ngdGqgFSkmsbsQrE9oa5gDpb3xkfEOQNEBFAWmdo67WPyItjZDi8MVdYJ5QZ0mbgbE72tjBeOs4XKostBnSDJA03kiATc9zabDd3ClmfO0qXiF4frWvFNQ6WDDDlq4dFaSTcGT03HzmZxl0zGoADF4pubElUEn+u3tjpkgbzo0/aCUyWAuD6+E1PE+K0nytPW486ifLjq1MyV/wBJkexGE+TrVa0pQLgk7KzAtF9kBm2AzklIgSTsZsB6e/8Afphv4aotlqqVAJCmw7iCI+huY2wgsqoQPESSrxLVg1M4U3P3t8Z5XetenUa8yUJcmYG8qCNh9B2xzlM5U8tTrKqDZVBiZM/ij8jOGXGs8M1WLioiuFuFudtzf88A0uHBVUM1QrfqD32gDr67fXCw4sL/AAiA41ILnSNxf6WtLeH8JestV0mKShiJEkbfwmfywh4tV0qCpZdx8R7ekY1nD6K0tWlqo1ASCSJBiDynsSf32gXO8NptI0KRuNSwRafwnvF5G+BSsA3dFVANDqosSbjJ+cX5NkcBdIJNx3O207n03xb9jXtb6flimvwl6ahhzL1gXU9o6j+/XHWXz5/HJ/m/F853+d/XDgQ2QZ0aVVSMgevDbxGO0XjHgXl0KhdqYcaSFMCVM7qTETcH0M9IL7OeJ3B0rl1tsTWPcnZQI32DfXAVbO5RqCqEIroILqZVzvzg3B9vqRhYag6TBsRAi/bCalBWbUw9fSNWgjjURbzt8OXq2J1nOOZxjHminaIpLp+cmTPrOE9VqrEF6tRz/MxZfo0jDVVWSCpI9W/oDjhFGkHSu4uQSd/Ux8owShF2A+UHoaXdy+eRtf1m5nWTovUWKTFWiCpMrEDofXtMXtABxHr5qkV+7UNIIqLTEntDrEjcR7g4e8Dz7Kj0+VAzKSwVVI6G4AG039cKeNZ1XIJaSt2JMm4Ek22JFif1nCVbVU02xEYLaTt+r87fOBVaVVySXRGjYxBnuAZJgRvIEjY4pyKVERzqlHJDhWAWWuVGpgI3kGD1MxGOkrAltKsYIUwpsTcdOoxa71FVCAUViA7BVkgsFUmDpIJtLEm023NGogaR3STilokApv3G/IX7ecNOe8jV5i7xYwCb/gEAE9SFIbtMYY0OKUyAxBIOzKigzsLKQdU7yB1tbC+pRZearVQot2MnSZsIDgIQWF29IG5wDk69WozMNRTamAnxdCLnWIM21L7959CsLxHSMuPxNEvHUIP3i8pAhj02JuT22k4NWtTnUFBnZlUA9OzbepI/PGYWqlJVptTZCzaRohk1xJAsG+LeQRI9Di7LcEanLKl9RYsSt4YW0i5LQewnou+Fmko52hCoSbb/ABxNQrownWVnocw4I+Q2x7hDTowILVlI6DQR/wBUn6k4mF9Ee2HrXs9fCMGN0/xj9sMeGiSZvysf+nExMY+0ETEVRqauG5gMupE3glXkiep6nAGYzDtVyaszFWRiVJJBI1gEjYmAPpj3Ex00HrykDc/XOCcUz1UZqjFRxsLMdixkb7Ys4LUJyuskl9TjUTzRyWnePTExME4GgeX3hUj1/j9o94LRU0VcqNbBZaBJsu53OEWZQHXIF6wB9RpWx9PTExMJpe+0bU90S9a7LmqqqzKoqkBQSABpB2HrfCfjaDWlhzICfU6tz3OJiYdT94eEAf2z65zT5ygq0JVVB5RIABjTt7YW5wf9oPznExMTU50H9313y/hSguBFr2/yHBDD71P8TD5RjzEx4+9M5HxjqmgCagAGJqSevXrhHwA6smWa7BHgm5EKYv6Y9xMCPdPiPvFf5DwP0Es4LVYopJJJjc++GNJQWuJsN/8ADP63xMTGVPeM2keoPCV0zFRwNht6XbCPjgio8WtNvniYmG0v7kfR/wAPP7y7h2x91/Q4JXZfcfriYmMf3vh9I8e95j/1M9ZiCYPQfvgDNOdO5+uJiYoojqzr0QBw9x2D6QHg7k1hJJ5up9BhtkHP2igJMGtWU36amt7emPcTC6u58PsZ8vTJIue37iceKM06V6YV2UFWkBiAdt43wbk6hCU4JHwbHvTM/XExMBYdEvhFk/1WjjN8PpL5UUqYgoRCAQdW4tvjP8crMlMlGKkMACpIIBUEgEeoB+WJiYRw5JYXjuJACG0P4hQXzMtyj4qHQdVefrpE+w7YJ4XmH+0aNTaNNHlkxzAarbX698TEx4ZXPZ+IX5/Mzebz1XV/zH+FfxH+EeuJiYmKwBac4se2f//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tLang="en-US">
              <a:latin typeface="Calibri" pitchFamily="34" charset="0"/>
            </a:endParaRPr>
          </a:p>
        </p:txBody>
      </p:sp>
      <p:pic>
        <p:nvPicPr>
          <p:cNvPr id="129035" name="Picture 14" descr="http://www.cartridgeexpress.net/recycling-blog/wp-content/uploads/2012/12/Christmas-tree-.jpg"/>
          <p:cNvPicPr>
            <a:picLocks noChangeAspect="1" noChangeArrowheads="1"/>
          </p:cNvPicPr>
          <p:nvPr/>
        </p:nvPicPr>
        <p:blipFill>
          <a:blip r:embed="rId12"/>
          <a:srcRect/>
          <a:stretch>
            <a:fillRect/>
          </a:stretch>
        </p:blipFill>
        <p:spPr bwMode="auto">
          <a:xfrm>
            <a:off x="0" y="1916113"/>
            <a:ext cx="3294063" cy="2471737"/>
          </a:xfrm>
          <a:prstGeom prst="rect">
            <a:avLst/>
          </a:prstGeom>
          <a:noFill/>
          <a:ln w="9525">
            <a:noFill/>
            <a:miter lim="800000"/>
            <a:headEnd/>
            <a:tailEnd/>
          </a:ln>
        </p:spPr>
      </p:pic>
      <p:pic>
        <p:nvPicPr>
          <p:cNvPr id="129036" name="Picture 2" descr="slide_21"/>
          <p:cNvPicPr>
            <a:picLocks noChangeAspect="1" noChangeArrowheads="1"/>
          </p:cNvPicPr>
          <p:nvPr/>
        </p:nvPicPr>
        <p:blipFill>
          <a:blip r:embed="rId13"/>
          <a:srcRect/>
          <a:stretch>
            <a:fillRect/>
          </a:stretch>
        </p:blipFill>
        <p:spPr bwMode="auto">
          <a:xfrm>
            <a:off x="3348038" y="4005263"/>
            <a:ext cx="1800225" cy="2659062"/>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slide_21"/>
          <p:cNvPicPr>
            <a:picLocks noChangeAspect="1" noChangeArrowheads="1"/>
          </p:cNvPicPr>
          <p:nvPr/>
        </p:nvPicPr>
        <p:blipFill>
          <a:blip r:embed="rId3"/>
          <a:srcRect/>
          <a:stretch>
            <a:fillRect/>
          </a:stretch>
        </p:blipFill>
        <p:spPr bwMode="auto">
          <a:xfrm>
            <a:off x="1547813" y="0"/>
            <a:ext cx="5614987" cy="670560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4365625"/>
            <a:ext cx="8520112" cy="1362075"/>
          </a:xfrm>
        </p:spPr>
        <p:txBody>
          <a:bodyPr rtlCol="0">
            <a:normAutofit fontScale="90000"/>
          </a:bodyPr>
          <a:lstStyle/>
          <a:p>
            <a:pPr algn="ctr" fontAlgn="auto">
              <a:spcAft>
                <a:spcPts val="0"/>
              </a:spcAft>
              <a:defRPr/>
            </a:pPr>
            <a:r>
              <a:rPr lang="en-GB" sz="7200" i="1" dirty="0" smtClean="0">
                <a:solidFill>
                  <a:srgbClr val="7030A0"/>
                </a:solidFill>
                <a:latin typeface="Chiller" pitchFamily="82" charset="0"/>
              </a:rPr>
              <a:t>“ I HAVE COME THAT YOU </a:t>
            </a:r>
            <a:br>
              <a:rPr lang="en-GB" sz="7200" i="1" dirty="0" smtClean="0">
                <a:solidFill>
                  <a:srgbClr val="7030A0"/>
                </a:solidFill>
                <a:latin typeface="Chiller" pitchFamily="82" charset="0"/>
              </a:rPr>
            </a:br>
            <a:r>
              <a:rPr lang="en-GB" sz="7200" i="1" dirty="0" smtClean="0">
                <a:solidFill>
                  <a:srgbClr val="7030A0"/>
                </a:solidFill>
                <a:latin typeface="Chiller" pitchFamily="82" charset="0"/>
              </a:rPr>
              <a:t>    MAY HAVE LIFE…</a:t>
            </a:r>
            <a:br>
              <a:rPr lang="en-GB" sz="7200" i="1" dirty="0" smtClean="0">
                <a:solidFill>
                  <a:srgbClr val="7030A0"/>
                </a:solidFill>
                <a:latin typeface="Chiller" pitchFamily="82" charset="0"/>
              </a:rPr>
            </a:br>
            <a:r>
              <a:rPr lang="en-GB" sz="7200" i="1" dirty="0" smtClean="0">
                <a:solidFill>
                  <a:srgbClr val="7030A0"/>
                </a:solidFill>
                <a:latin typeface="Chiller" pitchFamily="82" charset="0"/>
              </a:rPr>
              <a:t>AND </a:t>
            </a:r>
            <a:br>
              <a:rPr lang="en-GB" sz="7200" i="1" dirty="0" smtClean="0">
                <a:solidFill>
                  <a:srgbClr val="7030A0"/>
                </a:solidFill>
                <a:latin typeface="Chiller" pitchFamily="82" charset="0"/>
              </a:rPr>
            </a:br>
            <a:r>
              <a:rPr lang="en-GB" sz="7200" i="1" dirty="0" smtClean="0">
                <a:solidFill>
                  <a:srgbClr val="7030A0"/>
                </a:solidFill>
                <a:latin typeface="Chiller" pitchFamily="82" charset="0"/>
              </a:rPr>
              <a:t>    HAVE IT TO THE FULL” .  </a:t>
            </a:r>
            <a:r>
              <a:rPr lang="en-GB" sz="2000" i="1" dirty="0" smtClean="0">
                <a:solidFill>
                  <a:srgbClr val="7030A0"/>
                </a:solidFill>
                <a:latin typeface="Chiller" pitchFamily="82" charset="0"/>
              </a:rPr>
              <a:t>John 10:10</a:t>
            </a:r>
            <a:endParaRPr lang="en-GB" sz="7200" i="1" dirty="0">
              <a:solidFill>
                <a:srgbClr val="7030A0"/>
              </a:solidFill>
              <a:latin typeface="Chiller" pitchFamily="82" charset="0"/>
            </a:endParaRPr>
          </a:p>
        </p:txBody>
      </p:sp>
    </p:spTree>
  </p:cSld>
  <p:clrMapOvr>
    <a:masterClrMapping/>
  </p:clrMapOvr>
  <p:transition spd="slow">
    <p:wipe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slide_22"/>
          <p:cNvPicPr>
            <a:picLocks noChangeAspect="1" noChangeArrowheads="1"/>
          </p:cNvPicPr>
          <p:nvPr/>
        </p:nvPicPr>
        <p:blipFill>
          <a:blip r:embed="rId3"/>
          <a:srcRect/>
          <a:stretch>
            <a:fillRect/>
          </a:stretch>
        </p:blipFill>
        <p:spPr bwMode="auto">
          <a:xfrm>
            <a:off x="1979613" y="381000"/>
            <a:ext cx="4164012" cy="647700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a:xfrm>
            <a:off x="762000" y="269875"/>
            <a:ext cx="8077200" cy="1143000"/>
          </a:xfrm>
        </p:spPr>
        <p:txBody>
          <a:bodyPr/>
          <a:lstStyle/>
          <a:p>
            <a:r>
              <a:rPr lang="en-GB" sz="2800" smtClean="0"/>
              <a:t>…proclaim the message, in season and out of season…</a:t>
            </a:r>
            <a:endParaRPr sz="2800" smtClean="0"/>
          </a:p>
        </p:txBody>
      </p:sp>
      <p:sp>
        <p:nvSpPr>
          <p:cNvPr id="135170" name="Rectangle 3"/>
          <p:cNvSpPr>
            <a:spLocks noGrp="1" noChangeArrowheads="1"/>
          </p:cNvSpPr>
          <p:nvPr>
            <p:ph idx="1"/>
          </p:nvPr>
        </p:nvSpPr>
        <p:spPr>
          <a:xfrm>
            <a:off x="684213" y="1268413"/>
            <a:ext cx="8077200" cy="4297362"/>
          </a:xfrm>
        </p:spPr>
        <p:txBody>
          <a:bodyPr/>
          <a:lstStyle/>
          <a:p>
            <a:pPr algn="ctr">
              <a:buFontTx/>
              <a:buNone/>
            </a:pPr>
            <a:r>
              <a:rPr lang="en-GB" sz="6600" i="1" smtClean="0">
                <a:latin typeface="Chiller" pitchFamily="82" charset="0"/>
              </a:rPr>
              <a:t>In what ways does this </a:t>
            </a:r>
          </a:p>
          <a:p>
            <a:pPr algn="ctr">
              <a:buFontTx/>
              <a:buNone/>
            </a:pPr>
            <a:r>
              <a:rPr lang="en-GB" sz="6600" i="1" smtClean="0">
                <a:solidFill>
                  <a:srgbClr val="FF0000"/>
                </a:solidFill>
                <a:latin typeface="Chiller" pitchFamily="82" charset="0"/>
              </a:rPr>
              <a:t>‘culture’ </a:t>
            </a:r>
          </a:p>
          <a:p>
            <a:pPr algn="ctr">
              <a:buFontTx/>
              <a:buNone/>
            </a:pPr>
            <a:r>
              <a:rPr lang="en-GB" sz="6600" i="1" smtClean="0">
                <a:latin typeface="Chiller" pitchFamily="82" charset="0"/>
              </a:rPr>
              <a:t>impact on your experience as teachers?</a:t>
            </a:r>
            <a:endParaRPr lang="en-US" sz="6600" i="1" smtClean="0">
              <a:latin typeface="Chiller" pitchFamily="82" charset="0"/>
            </a:endParaRPr>
          </a:p>
          <a:p>
            <a:pPr algn="ctr">
              <a:buFontTx/>
              <a:buNone/>
            </a:pPr>
            <a:endParaRPr lang="en-US" sz="6600" b="1" i="1" smtClean="0">
              <a:latin typeface="Chiller" pitchFamily="82" charset="0"/>
            </a:endParaRPr>
          </a:p>
        </p:txBody>
      </p:sp>
    </p:spTree>
  </p:cSld>
  <p:clrMapOvr>
    <a:masterClrMapping/>
  </p:clrMapOvr>
  <p:transition spd="slow" advClick="0">
    <p:wipe dir="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slide_16"/>
          <p:cNvPicPr>
            <a:picLocks noChangeAspect="1" noChangeArrowheads="1"/>
          </p:cNvPicPr>
          <p:nvPr/>
        </p:nvPicPr>
        <p:blipFill>
          <a:blip r:embed="rId3"/>
          <a:srcRect/>
          <a:stretch>
            <a:fillRect/>
          </a:stretch>
        </p:blipFill>
        <p:spPr bwMode="auto">
          <a:xfrm>
            <a:off x="684213" y="765175"/>
            <a:ext cx="7916862" cy="5268913"/>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ChangeArrowheads="1"/>
          </p:cNvSpPr>
          <p:nvPr>
            <p:ph type="title"/>
          </p:nvPr>
        </p:nvSpPr>
        <p:spPr>
          <a:xfrm>
            <a:off x="762000" y="269875"/>
            <a:ext cx="8077200" cy="1143000"/>
          </a:xfrm>
        </p:spPr>
        <p:txBody>
          <a:bodyPr/>
          <a:lstStyle/>
          <a:p>
            <a:r>
              <a:rPr smtClean="0"/>
              <a:t>9</a:t>
            </a:r>
          </a:p>
        </p:txBody>
      </p:sp>
      <p:sp>
        <p:nvSpPr>
          <p:cNvPr id="139266" name="Rectangle 3"/>
          <p:cNvSpPr>
            <a:spLocks noGrp="1" noChangeArrowheads="1"/>
          </p:cNvSpPr>
          <p:nvPr>
            <p:ph type="body" idx="1"/>
          </p:nvPr>
        </p:nvSpPr>
        <p:spPr>
          <a:xfrm>
            <a:off x="762000" y="1597025"/>
            <a:ext cx="8077200" cy="4297363"/>
          </a:xfrm>
        </p:spPr>
        <p:txBody>
          <a:bodyPr/>
          <a:lstStyle/>
          <a:p>
            <a:endParaRPr lang="en-GB" smtClean="0"/>
          </a:p>
        </p:txBody>
      </p:sp>
      <p:pic>
        <p:nvPicPr>
          <p:cNvPr id="139267" name="Picture 4" descr="024"/>
          <p:cNvPicPr>
            <a:picLocks noChangeAspect="1" noChangeArrowheads="1"/>
          </p:cNvPicPr>
          <p:nvPr/>
        </p:nvPicPr>
        <p:blipFill>
          <a:blip r:embed="rId3"/>
          <a:srcRect/>
          <a:stretch>
            <a:fillRect/>
          </a:stretch>
        </p:blipFill>
        <p:spPr bwMode="auto">
          <a:xfrm>
            <a:off x="28575" y="74613"/>
            <a:ext cx="9088438" cy="6708775"/>
          </a:xfrm>
          <a:prstGeom prst="rect">
            <a:avLst/>
          </a:prstGeom>
          <a:solidFill>
            <a:schemeClr val="tx1"/>
          </a:solidFill>
          <a:ln w="9525">
            <a:noFill/>
            <a:miter lim="800000"/>
            <a:headEnd/>
            <a:tailEnd/>
          </a:ln>
        </p:spPr>
      </p:pic>
    </p:spTree>
  </p:cSld>
  <p:clrMapOvr>
    <a:masterClrMapping/>
  </p:clrMapOvr>
  <p:transition spd="slow" advClick="0">
    <p:wipe di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slide_37"/>
          <p:cNvPicPr>
            <a:picLocks noChangeAspect="1" noChangeArrowheads="1"/>
          </p:cNvPicPr>
          <p:nvPr/>
        </p:nvPicPr>
        <p:blipFill>
          <a:blip r:embed="rId3"/>
          <a:srcRect/>
          <a:stretch>
            <a:fillRect/>
          </a:stretch>
        </p:blipFill>
        <p:spPr bwMode="auto">
          <a:xfrm>
            <a:off x="1835150" y="476250"/>
            <a:ext cx="5151438" cy="594360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p:cNvSpPr>
            <a:spLocks noGrp="1"/>
          </p:cNvSpPr>
          <p:nvPr>
            <p:ph type="title"/>
          </p:nvPr>
        </p:nvSpPr>
        <p:spPr>
          <a:xfrm>
            <a:off x="762000" y="269875"/>
            <a:ext cx="8077200" cy="1143000"/>
          </a:xfrm>
        </p:spPr>
        <p:txBody>
          <a:bodyPr/>
          <a:lstStyle/>
          <a:p>
            <a:endParaRPr lang="en-GB" smtClean="0"/>
          </a:p>
        </p:txBody>
      </p:sp>
      <p:sp>
        <p:nvSpPr>
          <p:cNvPr id="143362" name="Content Placeholder 2"/>
          <p:cNvSpPr>
            <a:spLocks noGrp="1"/>
          </p:cNvSpPr>
          <p:nvPr>
            <p:ph idx="1"/>
          </p:nvPr>
        </p:nvSpPr>
        <p:spPr>
          <a:xfrm>
            <a:off x="762000" y="1597025"/>
            <a:ext cx="8077200" cy="4297363"/>
          </a:xfrm>
        </p:spPr>
        <p:txBody>
          <a:bodyPr/>
          <a:lstStyle/>
          <a:p>
            <a:pPr algn="ctr">
              <a:buFont typeface="Wingdings" pitchFamily="2" charset="2"/>
              <a:buNone/>
            </a:pPr>
            <a:r>
              <a:rPr lang="en-GB" sz="6000" b="1" i="1" smtClean="0">
                <a:solidFill>
                  <a:schemeClr val="tx2"/>
                </a:solidFill>
                <a:latin typeface="Chiller" pitchFamily="82" charset="0"/>
              </a:rPr>
              <a:t>…have a common purpose </a:t>
            </a:r>
          </a:p>
          <a:p>
            <a:pPr algn="ctr">
              <a:buFont typeface="Wingdings" pitchFamily="2" charset="2"/>
              <a:buNone/>
            </a:pPr>
            <a:r>
              <a:rPr lang="en-GB" sz="6000" b="1" i="1" smtClean="0">
                <a:solidFill>
                  <a:schemeClr val="tx2"/>
                </a:solidFill>
                <a:latin typeface="Chiller" pitchFamily="82" charset="0"/>
              </a:rPr>
              <a:t>and </a:t>
            </a:r>
          </a:p>
          <a:p>
            <a:pPr algn="ctr">
              <a:buFont typeface="Wingdings" pitchFamily="2" charset="2"/>
              <a:buNone/>
            </a:pPr>
            <a:r>
              <a:rPr lang="en-GB" sz="6000" b="1" i="1" smtClean="0">
                <a:solidFill>
                  <a:schemeClr val="tx2"/>
                </a:solidFill>
                <a:latin typeface="Chiller" pitchFamily="82" charset="0"/>
              </a:rPr>
              <a:t>     a common mind….</a:t>
            </a:r>
            <a:r>
              <a:rPr lang="en-GB" sz="2400" b="1" smtClean="0">
                <a:solidFill>
                  <a:schemeClr val="tx2"/>
                </a:solidFill>
                <a:latin typeface="Chiller" pitchFamily="82" charset="0"/>
              </a:rPr>
              <a:t>St Paul</a:t>
            </a:r>
            <a:endParaRPr lang="en-GB" sz="6000" b="1" i="1" smtClean="0">
              <a:solidFill>
                <a:schemeClr val="tx2"/>
              </a:solidFill>
              <a:latin typeface="Chiller" pitchFamily="82" charset="0"/>
            </a:endParaRPr>
          </a:p>
        </p:txBody>
      </p:sp>
    </p:spTree>
  </p:cSld>
  <p:clrMapOvr>
    <a:masterClrMapping/>
  </p:clrMapOvr>
  <p:transition spd="slow">
    <p:wipe di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descr="slide_38"/>
          <p:cNvPicPr>
            <a:picLocks noChangeAspect="1" noChangeArrowheads="1"/>
          </p:cNvPicPr>
          <p:nvPr/>
        </p:nvPicPr>
        <p:blipFill>
          <a:blip r:embed="rId3"/>
          <a:srcRect/>
          <a:stretch>
            <a:fillRect/>
          </a:stretch>
        </p:blipFill>
        <p:spPr bwMode="auto">
          <a:xfrm>
            <a:off x="611188" y="765175"/>
            <a:ext cx="7880350" cy="533400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4437063"/>
            <a:ext cx="8137525" cy="1362075"/>
          </a:xfrm>
        </p:spPr>
        <p:txBody>
          <a:bodyPr rtlCol="0">
            <a:normAutofit fontScale="90000"/>
          </a:bodyPr>
          <a:lstStyle/>
          <a:p>
            <a:pPr algn="ctr" fontAlgn="auto">
              <a:spcAft>
                <a:spcPts val="0"/>
              </a:spcAft>
              <a:defRPr/>
            </a:pPr>
            <a:r>
              <a:rPr lang="en-GB" sz="8800" dirty="0" smtClean="0">
                <a:solidFill>
                  <a:srgbClr val="002060"/>
                </a:solidFill>
                <a:effectLst>
                  <a:outerShdw blurRad="38100" dist="38100" dir="2700000" algn="tl">
                    <a:srgbClr val="000000">
                      <a:alpha val="43137"/>
                    </a:srgbClr>
                  </a:outerShdw>
                </a:effectLst>
                <a:latin typeface="Chiller" pitchFamily="82" charset="0"/>
              </a:rPr>
              <a:t/>
            </a:r>
            <a:br>
              <a:rPr lang="en-GB" sz="8800" dirty="0" smtClean="0">
                <a:solidFill>
                  <a:srgbClr val="002060"/>
                </a:solidFill>
                <a:effectLst>
                  <a:outerShdw blurRad="38100" dist="38100" dir="2700000" algn="tl">
                    <a:srgbClr val="000000">
                      <a:alpha val="43137"/>
                    </a:srgbClr>
                  </a:outerShdw>
                </a:effectLst>
                <a:latin typeface="Chiller" pitchFamily="82" charset="0"/>
              </a:rPr>
            </a:br>
            <a:r>
              <a:rPr lang="en-GB" sz="8800" dirty="0" smtClean="0">
                <a:solidFill>
                  <a:srgbClr val="002060"/>
                </a:solidFill>
                <a:effectLst>
                  <a:outerShdw blurRad="38100" dist="38100" dir="2700000" algn="tl">
                    <a:srgbClr val="000000">
                      <a:alpha val="43137"/>
                    </a:srgbClr>
                  </a:outerShdw>
                </a:effectLst>
                <a:latin typeface="Chiller" pitchFamily="82" charset="0"/>
              </a:rPr>
              <a:t/>
            </a:r>
            <a:br>
              <a:rPr lang="en-GB" sz="8800" dirty="0" smtClean="0">
                <a:solidFill>
                  <a:srgbClr val="002060"/>
                </a:solidFill>
                <a:effectLst>
                  <a:outerShdw blurRad="38100" dist="38100" dir="2700000" algn="tl">
                    <a:srgbClr val="000000">
                      <a:alpha val="43137"/>
                    </a:srgbClr>
                  </a:outerShdw>
                </a:effectLst>
                <a:latin typeface="Chiller" pitchFamily="82" charset="0"/>
              </a:rPr>
            </a:br>
            <a:r>
              <a:rPr lang="en-GB" sz="8800" dirty="0" smtClean="0">
                <a:solidFill>
                  <a:srgbClr val="002060"/>
                </a:solidFill>
                <a:effectLst>
                  <a:outerShdw blurRad="38100" dist="38100" dir="2700000" algn="tl">
                    <a:srgbClr val="000000">
                      <a:alpha val="43137"/>
                    </a:srgbClr>
                  </a:outerShdw>
                </a:effectLst>
                <a:latin typeface="Chiller" pitchFamily="82" charset="0"/>
              </a:rPr>
              <a:t>Can we walk </a:t>
            </a:r>
            <a:br>
              <a:rPr lang="en-GB" sz="8800" dirty="0" smtClean="0">
                <a:solidFill>
                  <a:srgbClr val="002060"/>
                </a:solidFill>
                <a:effectLst>
                  <a:outerShdw blurRad="38100" dist="38100" dir="2700000" algn="tl">
                    <a:srgbClr val="000000">
                      <a:alpha val="43137"/>
                    </a:srgbClr>
                  </a:outerShdw>
                </a:effectLst>
                <a:latin typeface="Chiller" pitchFamily="82" charset="0"/>
              </a:rPr>
            </a:br>
            <a:r>
              <a:rPr lang="en-GB" sz="8800" dirty="0" smtClean="0">
                <a:solidFill>
                  <a:srgbClr val="002060"/>
                </a:solidFill>
                <a:effectLst>
                  <a:outerShdw blurRad="38100" dist="38100" dir="2700000" algn="tl">
                    <a:srgbClr val="000000">
                      <a:alpha val="43137"/>
                    </a:srgbClr>
                  </a:outerShdw>
                </a:effectLst>
                <a:latin typeface="Chiller" pitchFamily="82" charset="0"/>
              </a:rPr>
              <a:t>together </a:t>
            </a:r>
            <a:br>
              <a:rPr lang="en-GB" sz="8800" dirty="0" smtClean="0">
                <a:solidFill>
                  <a:srgbClr val="002060"/>
                </a:solidFill>
                <a:effectLst>
                  <a:outerShdw blurRad="38100" dist="38100" dir="2700000" algn="tl">
                    <a:srgbClr val="000000">
                      <a:alpha val="43137"/>
                    </a:srgbClr>
                  </a:outerShdw>
                </a:effectLst>
                <a:latin typeface="Chiller" pitchFamily="82" charset="0"/>
              </a:rPr>
            </a:br>
            <a:r>
              <a:rPr lang="en-GB" sz="8800" dirty="0" smtClean="0">
                <a:solidFill>
                  <a:srgbClr val="002060"/>
                </a:solidFill>
                <a:effectLst>
                  <a:outerShdw blurRad="38100" dist="38100" dir="2700000" algn="tl">
                    <a:srgbClr val="000000">
                      <a:alpha val="43137"/>
                    </a:srgbClr>
                  </a:outerShdw>
                </a:effectLst>
                <a:latin typeface="Chiller" pitchFamily="82" charset="0"/>
              </a:rPr>
              <a:t>in the same direction ?</a:t>
            </a:r>
            <a:endParaRPr lang="en-GB" sz="8800" dirty="0">
              <a:solidFill>
                <a:srgbClr val="002060"/>
              </a:solidFill>
              <a:effectLst>
                <a:outerShdw blurRad="38100" dist="38100" dir="2700000" algn="tl">
                  <a:srgbClr val="000000">
                    <a:alpha val="43137"/>
                  </a:srgbClr>
                </a:outerShdw>
              </a:effectLst>
              <a:latin typeface="Chiller" pitchFamily="82" charset="0"/>
            </a:endParaRPr>
          </a:p>
        </p:txBody>
      </p:sp>
    </p:spTree>
  </p:cSld>
  <p:clrMapOvr>
    <a:masterClrMapping/>
  </p:clrMapOvr>
  <p:transition spd="slow">
    <p:wipe dir="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3"/>
          <p:cNvSpPr>
            <a:spLocks noChangeArrowheads="1"/>
          </p:cNvSpPr>
          <p:nvPr/>
        </p:nvSpPr>
        <p:spPr bwMode="auto">
          <a:xfrm>
            <a:off x="468313" y="1989138"/>
            <a:ext cx="8351837" cy="3600450"/>
          </a:xfrm>
          <a:prstGeom prst="rect">
            <a:avLst/>
          </a:prstGeom>
          <a:noFill/>
          <a:ln w="9525">
            <a:noFill/>
            <a:miter lim="800000"/>
            <a:headEnd/>
            <a:tailEnd/>
          </a:ln>
        </p:spPr>
        <p:txBody>
          <a:bodyPr>
            <a:spAutoFit/>
          </a:bodyPr>
          <a:lstStyle/>
          <a:p>
            <a:pPr algn="ctr"/>
            <a:r>
              <a:rPr lang="en-GB" sz="3200">
                <a:latin typeface="Calibri" pitchFamily="34" charset="0"/>
              </a:rPr>
              <a:t>“If our schools are not a space where another humanity is being created, where another wisdom is taking root, where another society is being created, where hope and transcendence have a place, then we are losing out on making a unique contribution to this historical moment.”</a:t>
            </a:r>
          </a:p>
          <a:p>
            <a:pPr algn="ctr"/>
            <a:r>
              <a:rPr lang="en-GB" sz="3600">
                <a:latin typeface="Calibri" pitchFamily="34" charset="0"/>
              </a:rPr>
              <a:t>                                                 </a:t>
            </a:r>
            <a:r>
              <a:rPr lang="en-GB" sz="2800">
                <a:latin typeface="Calibri" pitchFamily="34" charset="0"/>
              </a:rPr>
              <a:t>Pope Francis</a:t>
            </a:r>
          </a:p>
        </p:txBody>
      </p:sp>
    </p:spTree>
  </p:cSld>
  <p:clrMapOvr>
    <a:masterClrMapping/>
  </p:clrMapOvr>
  <p:transition spd="slow">
    <p:wipe di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2" descr="slide_51"/>
          <p:cNvPicPr>
            <a:picLocks noChangeAspect="1" noChangeArrowheads="1"/>
          </p:cNvPicPr>
          <p:nvPr/>
        </p:nvPicPr>
        <p:blipFill>
          <a:blip r:embed="rId3"/>
          <a:srcRect/>
          <a:stretch>
            <a:fillRect/>
          </a:stretch>
        </p:blipFill>
        <p:spPr bwMode="auto">
          <a:xfrm>
            <a:off x="827088" y="620713"/>
            <a:ext cx="7197725" cy="546100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50" y="3789363"/>
            <a:ext cx="5545138" cy="1362075"/>
          </a:xfrm>
        </p:spPr>
        <p:txBody>
          <a:bodyPr rtlCol="0">
            <a:normAutofit fontScale="90000"/>
          </a:bodyPr>
          <a:lstStyle/>
          <a:p>
            <a:pPr algn="ctr" fontAlgn="auto">
              <a:spcAft>
                <a:spcPts val="0"/>
              </a:spcAft>
              <a:defRPr/>
            </a:pPr>
            <a:r>
              <a:rPr lang="en-GB" sz="7300" dirty="0" smtClean="0">
                <a:latin typeface="Chiller" pitchFamily="82" charset="0"/>
              </a:rPr>
              <a:t/>
            </a:r>
            <a:br>
              <a:rPr lang="en-GB" sz="7300" dirty="0" smtClean="0">
                <a:latin typeface="Chiller" pitchFamily="82" charset="0"/>
              </a:rPr>
            </a:br>
            <a:r>
              <a:rPr lang="en-GB" sz="7300" dirty="0" smtClean="0">
                <a:latin typeface="Chiller" pitchFamily="82" charset="0"/>
              </a:rPr>
              <a:t/>
            </a:r>
            <a:br>
              <a:rPr lang="en-GB" sz="7300" dirty="0" smtClean="0">
                <a:latin typeface="Chiller" pitchFamily="82" charset="0"/>
              </a:rPr>
            </a:br>
            <a:r>
              <a:rPr lang="en-GB" sz="7300" dirty="0" smtClean="0">
                <a:latin typeface="Chiller" pitchFamily="82" charset="0"/>
              </a:rPr>
              <a:t>FIRSTLY:</a:t>
            </a:r>
            <a:br>
              <a:rPr lang="en-GB" sz="7300" dirty="0" smtClean="0">
                <a:latin typeface="Chiller" pitchFamily="82" charset="0"/>
              </a:rPr>
            </a:br>
            <a:r>
              <a:rPr lang="en-GB" dirty="0" smtClean="0"/>
              <a:t/>
            </a:r>
            <a:br>
              <a:rPr lang="en-GB" dirty="0" smtClean="0"/>
            </a:br>
            <a:r>
              <a:rPr lang="en-GB" sz="6000" dirty="0" smtClean="0">
                <a:latin typeface="Chiller" pitchFamily="82" charset="0"/>
              </a:rPr>
              <a:t>What does it mean to have    </a:t>
            </a:r>
            <a:br>
              <a:rPr lang="en-GB" sz="6000" dirty="0" smtClean="0">
                <a:latin typeface="Chiller" pitchFamily="82" charset="0"/>
              </a:rPr>
            </a:br>
            <a:r>
              <a:rPr lang="en-GB" sz="6000" dirty="0" smtClean="0">
                <a:solidFill>
                  <a:srgbClr val="FF0000"/>
                </a:solidFill>
                <a:latin typeface="Chiller" pitchFamily="82" charset="0"/>
              </a:rPr>
              <a:t> ‘life to the full’  ?</a:t>
            </a:r>
            <a:endParaRPr lang="en-GB" sz="6000" dirty="0">
              <a:solidFill>
                <a:srgbClr val="FF0000"/>
              </a:solidFill>
              <a:latin typeface="Chiller" pitchFamily="82" charset="0"/>
            </a:endParaRPr>
          </a:p>
        </p:txBody>
      </p:sp>
    </p:spTree>
  </p:cSld>
  <p:clrMapOvr>
    <a:masterClrMapping/>
  </p:clrMapOvr>
  <p:transition spd="slow">
    <p:wipe di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708275"/>
            <a:ext cx="7993063" cy="1728788"/>
          </a:xfrm>
        </p:spPr>
        <p:txBody>
          <a:bodyPr rtlCol="0">
            <a:noAutofit/>
          </a:bodyPr>
          <a:lstStyle/>
          <a:p>
            <a:pPr algn="ctr" fontAlgn="auto">
              <a:spcAft>
                <a:spcPts val="0"/>
              </a:spcAft>
              <a:defRPr/>
            </a:pPr>
            <a:r>
              <a:rPr lang="en-GB" sz="6600" b="0" dirty="0" smtClean="0">
                <a:latin typeface="Chiller" pitchFamily="82" charset="0"/>
              </a:rPr>
              <a:t>SO – </a:t>
            </a:r>
            <a:br>
              <a:rPr lang="en-GB" sz="6600" b="0" dirty="0" smtClean="0">
                <a:latin typeface="Chiller" pitchFamily="82" charset="0"/>
              </a:rPr>
            </a:br>
            <a:r>
              <a:rPr lang="en-GB" sz="6600" dirty="0" smtClean="0">
                <a:solidFill>
                  <a:srgbClr val="FF0000"/>
                </a:solidFill>
                <a:latin typeface="Chiller" pitchFamily="82" charset="0"/>
              </a:rPr>
              <a:t>how is it in your school ?</a:t>
            </a:r>
            <a:endParaRPr lang="en-GB" sz="6600" dirty="0">
              <a:solidFill>
                <a:srgbClr val="FF0000"/>
              </a:solidFill>
              <a:latin typeface="Chiller" pitchFamily="82" charset="0"/>
            </a:endParaRPr>
          </a:p>
        </p:txBody>
      </p:sp>
    </p:spTree>
  </p:cSld>
  <p:clrMapOvr>
    <a:masterClrMapping/>
  </p:clrMapOvr>
  <p:transition spd="slow">
    <p:wipe dir="d"/>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ChangeArrowheads="1"/>
          </p:cNvSpPr>
          <p:nvPr>
            <p:ph type="title"/>
          </p:nvPr>
        </p:nvSpPr>
        <p:spPr>
          <a:xfrm>
            <a:off x="395288" y="0"/>
            <a:ext cx="8243887" cy="719138"/>
          </a:xfrm>
        </p:spPr>
        <p:txBody>
          <a:bodyPr/>
          <a:lstStyle/>
          <a:p>
            <a:pPr algn="ctr"/>
            <a:r>
              <a:rPr lang="en-GB" sz="2000" b="1"/>
              <a:t>IN MY SCHOOL...</a:t>
            </a:r>
            <a:endParaRPr sz="2000" b="1"/>
          </a:p>
        </p:txBody>
      </p:sp>
      <p:graphicFrame>
        <p:nvGraphicFramePr>
          <p:cNvPr id="329731" name="Group 3"/>
          <p:cNvGraphicFramePr>
            <a:graphicFrameLocks noGrp="1"/>
          </p:cNvGraphicFramePr>
          <p:nvPr>
            <p:ph type="tbl" idx="1"/>
          </p:nvPr>
        </p:nvGraphicFramePr>
        <p:xfrm>
          <a:off x="755650" y="787400"/>
          <a:ext cx="8135938" cy="6167438"/>
        </p:xfrm>
        <a:graphic>
          <a:graphicData uri="http://schemas.openxmlformats.org/drawingml/2006/table">
            <a:tbl>
              <a:tblPr/>
              <a:tblGrid>
                <a:gridCol w="2711450"/>
                <a:gridCol w="2713037"/>
                <a:gridCol w="2711450"/>
              </a:tblGrid>
              <a:tr h="1476375">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GB" sz="1200" b="1" i="0" u="none" strike="noStrike" cap="none" normalizeH="0" baseline="0" dirty="0" smtClean="0">
                          <a:ln>
                            <a:noFill/>
                          </a:ln>
                          <a:solidFill>
                            <a:srgbClr val="3333FF"/>
                          </a:solidFill>
                          <a:effectLst/>
                          <a:latin typeface="+mn-lt"/>
                          <a:cs typeface="Arial" charset="0"/>
                        </a:rPr>
                        <a:t>Catholic education provides a strong moral compass for pupils</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GB" sz="1200" b="1" i="0" u="none" strike="noStrike" cap="none" normalizeH="0" baseline="0" dirty="0" smtClean="0">
                          <a:ln>
                            <a:noFill/>
                          </a:ln>
                          <a:solidFill>
                            <a:srgbClr val="3333FF"/>
                          </a:solidFill>
                          <a:effectLst/>
                          <a:latin typeface="+mn-lt"/>
                          <a:cs typeface="Arial" charset="0"/>
                        </a:rPr>
                        <a:t>1----------------------------------------1o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GB" sz="1200" b="1" i="0" u="none" strike="noStrike" cap="none" normalizeH="0" baseline="0" dirty="0" smtClean="0">
                          <a:ln>
                            <a:noFill/>
                          </a:ln>
                          <a:solidFill>
                            <a:srgbClr val="3333FF"/>
                          </a:solidFill>
                          <a:effectLst/>
                          <a:latin typeface="+mn-lt"/>
                          <a:cs typeface="Arial" charset="0"/>
                        </a:rPr>
                        <a:t>Catholic education is about excellence across the curriculum</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GB" sz="1200" b="1" i="0" u="none" strike="noStrike" cap="none" normalizeH="0" baseline="0" dirty="0" smtClean="0">
                          <a:ln>
                            <a:noFill/>
                          </a:ln>
                          <a:solidFill>
                            <a:srgbClr val="3333FF"/>
                          </a:solidFill>
                          <a:effectLst/>
                          <a:latin typeface="+mn-lt"/>
                          <a:cs typeface="Arial" charset="0"/>
                        </a:rPr>
                        <a:t>1------------------------------------------10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GB" sz="1200" b="1" i="0" u="none" strike="noStrike" cap="none" normalizeH="0" baseline="0" dirty="0" smtClean="0">
                          <a:ln>
                            <a:noFill/>
                          </a:ln>
                          <a:solidFill>
                            <a:srgbClr val="3333FF"/>
                          </a:solidFill>
                          <a:effectLst/>
                          <a:latin typeface="+mn-lt"/>
                          <a:cs typeface="Arial" charset="0"/>
                        </a:rPr>
                        <a:t>Catholic education teaches the faith</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GB" sz="1200" b="1" i="0" u="none" strike="noStrike" cap="none" normalizeH="0" baseline="0" dirty="0" smtClean="0">
                          <a:ln>
                            <a:noFill/>
                          </a:ln>
                          <a:solidFill>
                            <a:srgbClr val="3333FF"/>
                          </a:solidFill>
                          <a:effectLst/>
                          <a:latin typeface="+mn-lt"/>
                          <a:cs typeface="Arial" charset="0"/>
                        </a:rPr>
                        <a:t>1------------------------------------------10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92836">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GB" sz="1200" b="1" i="0" u="none" strike="noStrike" cap="none" normalizeH="0" baseline="0" dirty="0" smtClean="0">
                          <a:ln>
                            <a:noFill/>
                          </a:ln>
                          <a:solidFill>
                            <a:srgbClr val="3333FF"/>
                          </a:solidFill>
                          <a:effectLst/>
                          <a:latin typeface="+mn-lt"/>
                          <a:cs typeface="Arial" charset="0"/>
                        </a:rPr>
                        <a:t>Catholic education  teaches of what lies beneath the surface</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GB" sz="1200" b="1" i="0" u="none" strike="noStrike" cap="none" normalizeH="0" baseline="0" dirty="0" smtClean="0">
                          <a:ln>
                            <a:noFill/>
                          </a:ln>
                          <a:solidFill>
                            <a:srgbClr val="3333FF"/>
                          </a:solidFill>
                          <a:effectLst/>
                          <a:latin typeface="+mn-lt"/>
                          <a:cs typeface="Arial" charset="0"/>
                        </a:rPr>
                        <a:t>1----------------------------------------10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GB" sz="1200" b="1" i="0" u="none" strike="noStrike" cap="none" normalizeH="0" baseline="0" dirty="0" smtClean="0">
                          <a:ln>
                            <a:noFill/>
                          </a:ln>
                          <a:solidFill>
                            <a:srgbClr val="3333FF"/>
                          </a:solidFill>
                          <a:effectLst/>
                          <a:latin typeface="+mn-lt"/>
                          <a:cs typeface="Arial" charset="0"/>
                        </a:rPr>
                        <a:t>Catholic education offers a distinctive outlook on life</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GB" sz="1200" b="1" i="0" u="none" strike="noStrike" cap="none" normalizeH="0" baseline="0" dirty="0" smtClean="0">
                          <a:ln>
                            <a:noFill/>
                          </a:ln>
                          <a:solidFill>
                            <a:srgbClr val="3333FF"/>
                          </a:solidFill>
                          <a:effectLst/>
                          <a:latin typeface="+mn-lt"/>
                          <a:cs typeface="Arial" charset="0"/>
                        </a:rPr>
                        <a:t>1----------------------------------------10</a:t>
                      </a:r>
                      <a:endParaRPr kumimoji="0" lang="en-US" sz="1200" b="1" i="0" u="none" strike="noStrike" cap="none" normalizeH="0" baseline="0" dirty="0" smtClean="0">
                        <a:ln>
                          <a:noFill/>
                        </a:ln>
                        <a:solidFill>
                          <a:srgbClr val="3333FF"/>
                        </a:solidFill>
                        <a:effectLst/>
                        <a:latin typeface="+mn-lt"/>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GB" sz="1200" b="1" i="0" u="none" strike="noStrike" cap="none" normalizeH="0" baseline="0" dirty="0" smtClean="0">
                          <a:ln>
                            <a:noFill/>
                          </a:ln>
                          <a:solidFill>
                            <a:srgbClr val="3333FF"/>
                          </a:solidFill>
                          <a:effectLst/>
                          <a:latin typeface="+mn-lt"/>
                          <a:cs typeface="Arial" charset="0"/>
                        </a:rPr>
                        <a:t>Catholic education  values  and celebrates differences</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GB" sz="1200" b="1" i="0" u="none" strike="noStrike" cap="none" normalizeH="0" baseline="0" dirty="0" smtClean="0">
                          <a:ln>
                            <a:noFill/>
                          </a:ln>
                          <a:solidFill>
                            <a:srgbClr val="3333FF"/>
                          </a:solidFill>
                          <a:effectLst/>
                          <a:latin typeface="+mn-lt"/>
                          <a:cs typeface="Arial" charset="0"/>
                        </a:rPr>
                        <a:t>1-----------------------------------------10</a:t>
                      </a:r>
                      <a:endParaRPr kumimoji="0" lang="en-US" sz="1200" b="1" i="0" u="none" strike="noStrike" cap="none" normalizeH="0" baseline="0" dirty="0" smtClean="0">
                        <a:ln>
                          <a:noFill/>
                        </a:ln>
                        <a:solidFill>
                          <a:srgbClr val="3333FF"/>
                        </a:solidFill>
                        <a:effectLst/>
                        <a:latin typeface="+mn-lt"/>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27175">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GB" sz="1200" b="1" i="0" u="none" strike="noStrike" cap="none" normalizeH="0" baseline="0" dirty="0" smtClean="0">
                          <a:ln>
                            <a:noFill/>
                          </a:ln>
                          <a:solidFill>
                            <a:srgbClr val="3333FF"/>
                          </a:solidFill>
                          <a:effectLst/>
                          <a:latin typeface="+mn-lt"/>
                          <a:cs typeface="Arial" charset="0"/>
                        </a:rPr>
                        <a:t>Prayer makes our  Catholic school distinctive from other schools</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GB" sz="1200" b="1" i="0" u="none" strike="noStrike" cap="none" normalizeH="0" baseline="0" dirty="0" smtClean="0">
                          <a:ln>
                            <a:noFill/>
                          </a:ln>
                          <a:solidFill>
                            <a:srgbClr val="3333FF"/>
                          </a:solidFill>
                          <a:effectLst/>
                          <a:latin typeface="+mn-lt"/>
                          <a:cs typeface="Arial" charset="0"/>
                        </a:rPr>
                        <a:t>1----------------------------------------10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GB" sz="1200" b="1" i="0" u="none" strike="noStrike" cap="none" normalizeH="0" baseline="0" dirty="0" smtClean="0">
                          <a:ln>
                            <a:noFill/>
                          </a:ln>
                          <a:solidFill>
                            <a:srgbClr val="3333FF"/>
                          </a:solidFill>
                          <a:effectLst/>
                          <a:latin typeface="+mn-lt"/>
                          <a:cs typeface="Arial" charset="0"/>
                        </a:rPr>
                        <a:t>Catholic education is built on the partnership between home, school and parish</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GB" sz="1200" b="1" i="0" u="none" strike="noStrike" cap="none" normalizeH="0" baseline="0" dirty="0" smtClean="0">
                          <a:ln>
                            <a:noFill/>
                          </a:ln>
                          <a:solidFill>
                            <a:srgbClr val="3333FF"/>
                          </a:solidFill>
                          <a:effectLst/>
                          <a:latin typeface="+mn-lt"/>
                          <a:cs typeface="Arial" charset="0"/>
                        </a:rPr>
                        <a:t>1----------------------------------------10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GB" sz="1200" b="1" i="0" u="none" strike="noStrike" cap="none" normalizeH="0" baseline="0" dirty="0" smtClean="0">
                          <a:ln>
                            <a:noFill/>
                          </a:ln>
                          <a:solidFill>
                            <a:srgbClr val="3333FF"/>
                          </a:solidFill>
                          <a:effectLst/>
                          <a:latin typeface="+mn-lt"/>
                          <a:cs typeface="Arial" charset="0"/>
                        </a:rPr>
                        <a:t>Catholic education is distinguished by it’s commitment to the Common Good</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GB" sz="1200" b="1" i="0" u="none" strike="noStrike" cap="none" normalizeH="0" baseline="0" dirty="0" smtClean="0">
                          <a:ln>
                            <a:noFill/>
                          </a:ln>
                          <a:solidFill>
                            <a:srgbClr val="3333FF"/>
                          </a:solidFill>
                          <a:effectLst/>
                          <a:latin typeface="+mn-lt"/>
                          <a:cs typeface="Arial" charset="0"/>
                        </a:rPr>
                        <a:t>1------------------------------------------10</a:t>
                      </a:r>
                      <a:endParaRPr kumimoji="0" lang="en-US" sz="1200" b="1" i="0" u="none" strike="noStrike" cap="none" normalizeH="0" baseline="0" dirty="0" smtClean="0">
                        <a:ln>
                          <a:noFill/>
                        </a:ln>
                        <a:solidFill>
                          <a:srgbClr val="3333FF"/>
                        </a:solidFill>
                        <a:effectLst/>
                        <a:latin typeface="+mn-lt"/>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09725">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GB" sz="1200" b="1" i="0" u="none" strike="noStrike" cap="none" normalizeH="0" baseline="0" dirty="0" smtClean="0">
                          <a:ln>
                            <a:noFill/>
                          </a:ln>
                          <a:solidFill>
                            <a:srgbClr val="3333FF"/>
                          </a:solidFill>
                          <a:effectLst/>
                          <a:latin typeface="+mn-lt"/>
                          <a:cs typeface="Arial" charset="0"/>
                        </a:rPr>
                        <a:t>Diversity of faith and culture are valued and celebrated in our school</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GB" sz="1200" b="1" i="0" u="none" strike="noStrike" cap="none" normalizeH="0" baseline="0" dirty="0" smtClean="0">
                          <a:ln>
                            <a:noFill/>
                          </a:ln>
                          <a:solidFill>
                            <a:srgbClr val="3333FF"/>
                          </a:solidFill>
                          <a:effectLst/>
                          <a:latin typeface="+mn-lt"/>
                          <a:cs typeface="Arial" charset="0"/>
                        </a:rPr>
                        <a:t>1----------------------------------------10</a:t>
                      </a:r>
                      <a:endParaRPr kumimoji="0" lang="en-US" sz="1200" b="1" i="0" u="none" strike="noStrike" cap="none" normalizeH="0" baseline="0" dirty="0" smtClean="0">
                        <a:ln>
                          <a:noFill/>
                        </a:ln>
                        <a:solidFill>
                          <a:srgbClr val="3333FF"/>
                        </a:solidFill>
                        <a:effectLst/>
                        <a:latin typeface="+mn-lt"/>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GB" sz="1200" b="1" i="0" u="none" strike="noStrike" cap="none" normalizeH="0" baseline="0" dirty="0" smtClean="0">
                          <a:ln>
                            <a:noFill/>
                          </a:ln>
                          <a:solidFill>
                            <a:srgbClr val="3333FF"/>
                          </a:solidFill>
                          <a:effectLst/>
                          <a:latin typeface="+mn-lt"/>
                          <a:cs typeface="Arial" charset="0"/>
                        </a:rPr>
                        <a:t>Religious education has a safeguarded place and time on the curriculum</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GB" sz="1200" b="1" i="0" u="none" strike="noStrike" cap="none" normalizeH="0" baseline="0" dirty="0" smtClean="0">
                          <a:ln>
                            <a:noFill/>
                          </a:ln>
                          <a:solidFill>
                            <a:srgbClr val="3333FF"/>
                          </a:solidFill>
                          <a:effectLst/>
                          <a:latin typeface="+mn-lt"/>
                          <a:cs typeface="Arial" charset="0"/>
                        </a:rPr>
                        <a:t>1----------------------------------------10</a:t>
                      </a:r>
                      <a:endParaRPr kumimoji="0" lang="en-US" sz="1200" b="1" i="0" u="none" strike="noStrike" cap="none" normalizeH="0" baseline="0" dirty="0" smtClean="0">
                        <a:ln>
                          <a:noFill/>
                        </a:ln>
                        <a:solidFill>
                          <a:srgbClr val="3333FF"/>
                        </a:solidFill>
                        <a:effectLst/>
                        <a:latin typeface="+mn-lt"/>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GB" sz="1200" b="1" i="0" u="none" strike="noStrike" cap="none" normalizeH="0" baseline="0" dirty="0" smtClean="0">
                          <a:ln>
                            <a:noFill/>
                          </a:ln>
                          <a:solidFill>
                            <a:srgbClr val="3333FF"/>
                          </a:solidFill>
                          <a:effectLst/>
                          <a:latin typeface="+mn-lt"/>
                          <a:cs typeface="Arial" charset="0"/>
                        </a:rPr>
                        <a:t>Catholic education in our school  is inclusive</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GB" sz="1200" b="1" i="0" u="none" strike="noStrike" cap="none" normalizeH="0" baseline="0" dirty="0" smtClean="0">
                        <a:ln>
                          <a:noFill/>
                        </a:ln>
                        <a:solidFill>
                          <a:srgbClr val="3333FF"/>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GB" sz="1200" b="1" i="0" u="none" strike="noStrike" cap="none" normalizeH="0" baseline="0" dirty="0" smtClean="0">
                          <a:ln>
                            <a:noFill/>
                          </a:ln>
                          <a:solidFill>
                            <a:srgbClr val="3333FF"/>
                          </a:solidFill>
                          <a:effectLst/>
                          <a:latin typeface="+mn-lt"/>
                          <a:cs typeface="Arial" charset="0"/>
                        </a:rPr>
                        <a:t>1-------------------------------------------10</a:t>
                      </a:r>
                      <a:endParaRPr kumimoji="0" lang="en-US" sz="1200" b="1" i="0" u="none" strike="noStrike" cap="none" normalizeH="0" baseline="0" dirty="0" smtClean="0">
                        <a:ln>
                          <a:noFill/>
                        </a:ln>
                        <a:solidFill>
                          <a:srgbClr val="3333FF"/>
                        </a:solidFill>
                        <a:effectLst/>
                        <a:latin typeface="+mn-lt"/>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2" descr="010"/>
          <p:cNvPicPr>
            <a:picLocks noChangeAspect="1" noChangeArrowheads="1"/>
          </p:cNvPicPr>
          <p:nvPr/>
        </p:nvPicPr>
        <p:blipFill>
          <a:blip r:embed="rId3"/>
          <a:srcRect/>
          <a:stretch>
            <a:fillRect/>
          </a:stretch>
        </p:blipFill>
        <p:spPr bwMode="auto">
          <a:xfrm>
            <a:off x="0" y="0"/>
            <a:ext cx="9236075" cy="6784975"/>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3716338"/>
            <a:ext cx="7993063" cy="1728787"/>
          </a:xfrm>
        </p:spPr>
        <p:txBody>
          <a:bodyPr rtlCol="0">
            <a:noAutofit/>
          </a:bodyPr>
          <a:lstStyle/>
          <a:p>
            <a:pPr algn="ctr" fontAlgn="auto">
              <a:spcAft>
                <a:spcPts val="0"/>
              </a:spcAft>
              <a:defRPr/>
            </a:pPr>
            <a:r>
              <a:rPr lang="en-GB" sz="4800" dirty="0" smtClean="0">
                <a:latin typeface="Chiller" pitchFamily="82" charset="0"/>
              </a:rPr>
              <a:t/>
            </a:r>
            <a:br>
              <a:rPr lang="en-GB" sz="4800" dirty="0" smtClean="0">
                <a:latin typeface="Chiller" pitchFamily="82" charset="0"/>
              </a:rPr>
            </a:br>
            <a:r>
              <a:rPr lang="en-GB" sz="4800" dirty="0" smtClean="0">
                <a:latin typeface="Chiller" pitchFamily="82" charset="0"/>
              </a:rPr>
              <a:t/>
            </a:r>
            <a:br>
              <a:rPr lang="en-GB" sz="4800" dirty="0" smtClean="0">
                <a:latin typeface="Chiller" pitchFamily="82" charset="0"/>
              </a:rPr>
            </a:br>
            <a:r>
              <a:rPr lang="en-GB" sz="4800" dirty="0" smtClean="0">
                <a:latin typeface="Chiller" pitchFamily="82" charset="0"/>
              </a:rPr>
              <a:t/>
            </a:r>
            <a:br>
              <a:rPr lang="en-GB" sz="4800" dirty="0" smtClean="0">
                <a:latin typeface="Chiller" pitchFamily="82" charset="0"/>
              </a:rPr>
            </a:br>
            <a:r>
              <a:rPr lang="en-GB" sz="4800" dirty="0" smtClean="0">
                <a:latin typeface="Chiller" pitchFamily="82" charset="0"/>
              </a:rPr>
              <a:t>FOURTHLY</a:t>
            </a:r>
            <a:br>
              <a:rPr lang="en-GB" sz="4800" dirty="0" smtClean="0">
                <a:latin typeface="Chiller" pitchFamily="82" charset="0"/>
              </a:rPr>
            </a:br>
            <a:r>
              <a:rPr lang="en-GB" sz="4800" dirty="0" smtClean="0">
                <a:latin typeface="Chiller" pitchFamily="82" charset="0"/>
              </a:rPr>
              <a:t/>
            </a:r>
            <a:br>
              <a:rPr lang="en-GB" sz="4800" dirty="0" smtClean="0">
                <a:latin typeface="Chiller" pitchFamily="82" charset="0"/>
              </a:rPr>
            </a:br>
            <a:r>
              <a:rPr lang="en-GB" sz="4800" dirty="0" smtClean="0">
                <a:latin typeface="Chiller" pitchFamily="82" charset="0"/>
              </a:rPr>
              <a:t>Leading ...</a:t>
            </a:r>
            <a:br>
              <a:rPr lang="en-GB" sz="4800" dirty="0" smtClean="0">
                <a:latin typeface="Chiller" pitchFamily="82" charset="0"/>
              </a:rPr>
            </a:br>
            <a:r>
              <a:rPr lang="en-GB" sz="4800" dirty="0" smtClean="0">
                <a:latin typeface="Chiller" pitchFamily="82" charset="0"/>
              </a:rPr>
              <a:t>from the back...the middle...</a:t>
            </a:r>
            <a:br>
              <a:rPr lang="en-GB" sz="4800" dirty="0" smtClean="0">
                <a:latin typeface="Chiller" pitchFamily="82" charset="0"/>
              </a:rPr>
            </a:br>
            <a:r>
              <a:rPr lang="en-GB" sz="4800" dirty="0" smtClean="0">
                <a:latin typeface="Chiller" pitchFamily="82" charset="0"/>
              </a:rPr>
              <a:t>the front!!</a:t>
            </a:r>
            <a:br>
              <a:rPr lang="en-GB" sz="4800" dirty="0" smtClean="0">
                <a:latin typeface="Chiller" pitchFamily="82" charset="0"/>
              </a:rPr>
            </a:br>
            <a:endParaRPr lang="en-GB" sz="4800" dirty="0">
              <a:latin typeface="Chiller" pitchFamily="82" charset="0"/>
            </a:endParaRPr>
          </a:p>
        </p:txBody>
      </p:sp>
    </p:spTree>
  </p:cSld>
  <p:clrMapOvr>
    <a:masterClrMapping/>
  </p:clrMapOvr>
  <p:transition spd="slow">
    <p:wipe dir="d"/>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2" descr="slide_53"/>
          <p:cNvPicPr>
            <a:picLocks noChangeAspect="1" noChangeArrowheads="1"/>
          </p:cNvPicPr>
          <p:nvPr/>
        </p:nvPicPr>
        <p:blipFill>
          <a:blip r:embed="rId3"/>
          <a:srcRect/>
          <a:stretch>
            <a:fillRect/>
          </a:stretch>
        </p:blipFill>
        <p:spPr bwMode="auto">
          <a:xfrm>
            <a:off x="323850" y="836613"/>
            <a:ext cx="8555038" cy="4951412"/>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ChangeArrowheads="1"/>
          </p:cNvSpPr>
          <p:nvPr/>
        </p:nvSpPr>
        <p:spPr bwMode="auto">
          <a:xfrm>
            <a:off x="900113" y="3500438"/>
            <a:ext cx="7272337" cy="1754187"/>
          </a:xfrm>
          <a:prstGeom prst="rect">
            <a:avLst/>
          </a:prstGeom>
          <a:noFill/>
          <a:ln w="9525">
            <a:noFill/>
            <a:miter lim="800000"/>
            <a:headEnd/>
            <a:tailEnd/>
          </a:ln>
        </p:spPr>
        <p:txBody>
          <a:bodyPr>
            <a:spAutoFit/>
          </a:bodyPr>
          <a:lstStyle/>
          <a:p>
            <a:pPr algn="ctr"/>
            <a:r>
              <a:rPr lang="en-GB" sz="5400" b="1" i="1">
                <a:solidFill>
                  <a:schemeClr val="folHlink"/>
                </a:solidFill>
                <a:latin typeface="Chiller" pitchFamily="82" charset="0"/>
                <a:cs typeface="Tahoma" pitchFamily="34" charset="0"/>
              </a:rPr>
              <a:t>What are some of the most difficult things you have to do?</a:t>
            </a:r>
            <a:endParaRPr lang="en-US" sz="5400" b="1" i="1">
              <a:solidFill>
                <a:schemeClr val="folHlink"/>
              </a:solidFill>
              <a:latin typeface="Chiller" pitchFamily="82" charset="0"/>
              <a:cs typeface="Tahoma" pitchFamily="34" charset="0"/>
            </a:endParaRPr>
          </a:p>
        </p:txBody>
      </p:sp>
      <p:sp>
        <p:nvSpPr>
          <p:cNvPr id="161794" name="TextBox 3"/>
          <p:cNvSpPr txBox="1">
            <a:spLocks noChangeArrowheads="1"/>
          </p:cNvSpPr>
          <p:nvPr/>
        </p:nvSpPr>
        <p:spPr bwMode="auto">
          <a:xfrm>
            <a:off x="412750" y="1412875"/>
            <a:ext cx="8323263" cy="1570038"/>
          </a:xfrm>
          <a:prstGeom prst="rect">
            <a:avLst/>
          </a:prstGeom>
          <a:noFill/>
          <a:ln w="9525">
            <a:noFill/>
            <a:miter lim="800000"/>
            <a:headEnd/>
            <a:tailEnd/>
          </a:ln>
        </p:spPr>
        <p:txBody>
          <a:bodyPr wrap="none">
            <a:spAutoFit/>
          </a:bodyPr>
          <a:lstStyle/>
          <a:p>
            <a:pPr algn="ctr"/>
            <a:r>
              <a:rPr lang="en-GB" sz="4800" b="1">
                <a:latin typeface="Chiller" pitchFamily="82" charset="0"/>
              </a:rPr>
              <a:t>What are some of the most important things </a:t>
            </a:r>
          </a:p>
          <a:p>
            <a:pPr algn="ctr"/>
            <a:r>
              <a:rPr lang="en-GB" sz="4800" b="1">
                <a:latin typeface="Chiller" pitchFamily="82" charset="0"/>
              </a:rPr>
              <a:t>you do in Catholic education…?</a:t>
            </a:r>
          </a:p>
        </p:txBody>
      </p:sp>
    </p:spTree>
  </p:cSld>
  <p:clrMapOvr>
    <a:masterClrMapping/>
  </p:clrMapOvr>
  <p:transition spd="slow">
    <p:wipe dir="d"/>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a:xfrm>
            <a:off x="762000" y="269875"/>
            <a:ext cx="8077200" cy="1143000"/>
          </a:xfrm>
        </p:spPr>
        <p:txBody>
          <a:bodyPr rtlCol="0">
            <a:normAutofit fontScale="90000"/>
          </a:bodyPr>
          <a:lstStyle/>
          <a:p>
            <a:pPr algn="ctr" fontAlgn="auto">
              <a:spcAft>
                <a:spcPts val="0"/>
              </a:spcAft>
              <a:defRPr/>
            </a:pPr>
            <a:r>
              <a:rPr lang="en-GB" sz="8000" b="1" smtClean="0">
                <a:latin typeface="Chiller" pitchFamily="82" charset="0"/>
                <a:ea typeface="ＭＳ Ｐゴシック" charset="-128"/>
              </a:rPr>
              <a:t>Leadership</a:t>
            </a:r>
          </a:p>
        </p:txBody>
      </p:sp>
      <p:sp>
        <p:nvSpPr>
          <p:cNvPr id="163842" name="Content Placeholder 2"/>
          <p:cNvSpPr>
            <a:spLocks noGrp="1"/>
          </p:cNvSpPr>
          <p:nvPr>
            <p:ph idx="1"/>
          </p:nvPr>
        </p:nvSpPr>
        <p:spPr>
          <a:xfrm>
            <a:off x="827088" y="1484313"/>
            <a:ext cx="7921625" cy="6453187"/>
          </a:xfrm>
        </p:spPr>
        <p:txBody>
          <a:bodyPr/>
          <a:lstStyle/>
          <a:p>
            <a:pPr algn="ctr">
              <a:buFont typeface="Wingdings" pitchFamily="2" charset="2"/>
              <a:buNone/>
            </a:pPr>
            <a:r>
              <a:rPr lang="en-US" b="1" smtClean="0">
                <a:solidFill>
                  <a:srgbClr val="008000"/>
                </a:solidFill>
                <a:latin typeface="Bradley Hand ITC" pitchFamily="66" charset="0"/>
                <a:ea typeface="Malgun Gothic" pitchFamily="34" charset="-127"/>
              </a:rPr>
              <a:t>I wanna be the leader</a:t>
            </a:r>
            <a:br>
              <a:rPr lang="en-US" b="1" smtClean="0">
                <a:solidFill>
                  <a:srgbClr val="008000"/>
                </a:solidFill>
                <a:latin typeface="Bradley Hand ITC" pitchFamily="66" charset="0"/>
                <a:ea typeface="Malgun Gothic" pitchFamily="34" charset="-127"/>
              </a:rPr>
            </a:br>
            <a:r>
              <a:rPr lang="en-US" b="1" smtClean="0">
                <a:solidFill>
                  <a:srgbClr val="008000"/>
                </a:solidFill>
                <a:latin typeface="Bradley Hand ITC" pitchFamily="66" charset="0"/>
                <a:ea typeface="Malgun Gothic" pitchFamily="34" charset="-127"/>
              </a:rPr>
              <a:t>I wanna be the leader</a:t>
            </a:r>
            <a:br>
              <a:rPr lang="en-US" b="1" smtClean="0">
                <a:solidFill>
                  <a:srgbClr val="008000"/>
                </a:solidFill>
                <a:latin typeface="Bradley Hand ITC" pitchFamily="66" charset="0"/>
                <a:ea typeface="Malgun Gothic" pitchFamily="34" charset="-127"/>
              </a:rPr>
            </a:br>
            <a:r>
              <a:rPr lang="en-US" b="1" smtClean="0">
                <a:solidFill>
                  <a:srgbClr val="008000"/>
                </a:solidFill>
                <a:latin typeface="Bradley Hand ITC" pitchFamily="66" charset="0"/>
                <a:ea typeface="Malgun Gothic" pitchFamily="34" charset="-127"/>
              </a:rPr>
              <a:t>Can I be the leader?</a:t>
            </a:r>
            <a:br>
              <a:rPr lang="en-US" b="1" smtClean="0">
                <a:solidFill>
                  <a:srgbClr val="008000"/>
                </a:solidFill>
                <a:latin typeface="Bradley Hand ITC" pitchFamily="66" charset="0"/>
                <a:ea typeface="Malgun Gothic" pitchFamily="34" charset="-127"/>
              </a:rPr>
            </a:br>
            <a:r>
              <a:rPr lang="en-US" b="1" smtClean="0">
                <a:solidFill>
                  <a:srgbClr val="008000"/>
                </a:solidFill>
                <a:latin typeface="Bradley Hand ITC" pitchFamily="66" charset="0"/>
                <a:ea typeface="Malgun Gothic" pitchFamily="34" charset="-127"/>
              </a:rPr>
              <a:t>Can I? I can?</a:t>
            </a:r>
            <a:br>
              <a:rPr lang="en-US" b="1" smtClean="0">
                <a:solidFill>
                  <a:srgbClr val="008000"/>
                </a:solidFill>
                <a:latin typeface="Bradley Hand ITC" pitchFamily="66" charset="0"/>
                <a:ea typeface="Malgun Gothic" pitchFamily="34" charset="-127"/>
              </a:rPr>
            </a:br>
            <a:r>
              <a:rPr lang="en-US" b="1" smtClean="0">
                <a:solidFill>
                  <a:srgbClr val="008000"/>
                </a:solidFill>
                <a:latin typeface="Bradley Hand ITC" pitchFamily="66" charset="0"/>
                <a:ea typeface="Malgun Gothic" pitchFamily="34" charset="-127"/>
              </a:rPr>
              <a:t>Promise? Promise?</a:t>
            </a:r>
            <a:br>
              <a:rPr lang="en-US" b="1" smtClean="0">
                <a:solidFill>
                  <a:srgbClr val="008000"/>
                </a:solidFill>
                <a:latin typeface="Bradley Hand ITC" pitchFamily="66" charset="0"/>
                <a:ea typeface="Malgun Gothic" pitchFamily="34" charset="-127"/>
              </a:rPr>
            </a:br>
            <a:r>
              <a:rPr lang="en-US" b="1" smtClean="0">
                <a:solidFill>
                  <a:srgbClr val="008000"/>
                </a:solidFill>
                <a:latin typeface="Bradley Hand ITC" pitchFamily="66" charset="0"/>
                <a:ea typeface="Malgun Gothic" pitchFamily="34" charset="-127"/>
              </a:rPr>
              <a:t>Yippee I'm the leader</a:t>
            </a:r>
            <a:br>
              <a:rPr lang="en-US" b="1" smtClean="0">
                <a:solidFill>
                  <a:srgbClr val="008000"/>
                </a:solidFill>
                <a:latin typeface="Bradley Hand ITC" pitchFamily="66" charset="0"/>
                <a:ea typeface="Malgun Gothic" pitchFamily="34" charset="-127"/>
              </a:rPr>
            </a:br>
            <a:r>
              <a:rPr lang="en-US" b="1" smtClean="0">
                <a:solidFill>
                  <a:srgbClr val="008000"/>
                </a:solidFill>
                <a:latin typeface="Bradley Hand ITC" pitchFamily="66" charset="0"/>
                <a:ea typeface="Malgun Gothic" pitchFamily="34" charset="-127"/>
              </a:rPr>
              <a:t>I'm the leader.</a:t>
            </a:r>
            <a:br>
              <a:rPr lang="en-US" b="1" smtClean="0">
                <a:solidFill>
                  <a:srgbClr val="008000"/>
                </a:solidFill>
                <a:latin typeface="Bradley Hand ITC" pitchFamily="66" charset="0"/>
                <a:ea typeface="Malgun Gothic" pitchFamily="34" charset="-127"/>
              </a:rPr>
            </a:br>
            <a:r>
              <a:rPr lang="en-US" sz="4000" b="1" smtClean="0">
                <a:latin typeface="Bradley Hand ITC" pitchFamily="66" charset="0"/>
                <a:ea typeface="Malgun Gothic" pitchFamily="34" charset="-127"/>
              </a:rPr>
              <a:t>OK what shall we do then !!?</a:t>
            </a:r>
          </a:p>
          <a:p>
            <a:pPr algn="r"/>
            <a:endParaRPr lang="en-US" sz="1200" b="1" smtClean="0">
              <a:solidFill>
                <a:schemeClr val="folHlink"/>
              </a:solidFill>
              <a:latin typeface="Bradley Hand ITC" pitchFamily="66" charset="0"/>
              <a:ea typeface="Malgun Gothic" pitchFamily="34" charset="-127"/>
            </a:endParaRPr>
          </a:p>
          <a:p>
            <a:pPr algn="r"/>
            <a:endParaRPr lang="en-US" sz="1200" b="1" smtClean="0">
              <a:solidFill>
                <a:schemeClr val="folHlink"/>
              </a:solidFill>
              <a:latin typeface="Bradley Hand ITC" pitchFamily="66" charset="0"/>
              <a:ea typeface="Malgun Gothic" pitchFamily="34" charset="-127"/>
            </a:endParaRPr>
          </a:p>
          <a:p>
            <a:pPr algn="r"/>
            <a:endParaRPr lang="en-US" sz="1200" b="1" smtClean="0">
              <a:solidFill>
                <a:schemeClr val="folHlink"/>
              </a:solidFill>
              <a:latin typeface="Bradley Hand ITC" pitchFamily="66" charset="0"/>
              <a:ea typeface="Malgun Gothic" pitchFamily="34" charset="-127"/>
            </a:endParaRPr>
          </a:p>
          <a:p>
            <a:pPr algn="r">
              <a:buFont typeface="Arial" charset="0"/>
              <a:buNone/>
            </a:pPr>
            <a:r>
              <a:rPr lang="en-US" sz="1200" b="1" smtClean="0">
                <a:solidFill>
                  <a:schemeClr val="folHlink"/>
                </a:solidFill>
                <a:latin typeface="Bradley Hand ITC" pitchFamily="66" charset="0"/>
                <a:ea typeface="Malgun Gothic" pitchFamily="34" charset="-127"/>
              </a:rPr>
              <a:t>The Leader by Roger McGough</a:t>
            </a:r>
          </a:p>
          <a:p>
            <a:pPr algn="r">
              <a:buFont typeface="Arial" charset="0"/>
              <a:buNone/>
            </a:pPr>
            <a:r>
              <a:rPr lang="en-US" sz="1200" b="1" smtClean="0">
                <a:solidFill>
                  <a:schemeClr val="folHlink"/>
                </a:solidFill>
                <a:latin typeface="Bradley Hand ITC" pitchFamily="66" charset="0"/>
                <a:ea typeface="Malgun Gothic" pitchFamily="34" charset="-127"/>
              </a:rPr>
              <a:t>(Poems on the Underground)</a:t>
            </a:r>
            <a:r>
              <a:rPr lang="en-US" sz="1200" smtClean="0">
                <a:latin typeface="Bookman Old Style" pitchFamily="18" charset="0"/>
                <a:ea typeface="Malgun Gothic" pitchFamily="34" charset="-127"/>
              </a:rPr>
              <a:t> </a:t>
            </a:r>
          </a:p>
          <a:p>
            <a:pPr algn="r"/>
            <a:r>
              <a:rPr lang="en-US" smtClean="0">
                <a:latin typeface="Bookman Old Style" pitchFamily="18" charset="0"/>
                <a:ea typeface="Malgun Gothic" pitchFamily="34" charset="-127"/>
              </a:rPr>
              <a:t/>
            </a:r>
            <a:br>
              <a:rPr lang="en-US" smtClean="0">
                <a:latin typeface="Bookman Old Style" pitchFamily="18" charset="0"/>
                <a:ea typeface="Malgun Gothic" pitchFamily="34" charset="-127"/>
              </a:rPr>
            </a:br>
            <a:endParaRPr lang="en-GB" smtClean="0">
              <a:ea typeface="ＭＳ Ｐゴシック" pitchFamily="34" charset="-128"/>
            </a:endParaRPr>
          </a:p>
        </p:txBody>
      </p:sp>
    </p:spTree>
  </p:cSld>
  <p:clrMapOvr>
    <a:masterClrMapping/>
  </p:clrMapOvr>
  <p:transition spd="slow">
    <p:wipe dir="d"/>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p:cNvSpPr>
            <a:spLocks noGrp="1"/>
          </p:cNvSpPr>
          <p:nvPr>
            <p:ph type="title"/>
          </p:nvPr>
        </p:nvSpPr>
        <p:spPr>
          <a:xfrm>
            <a:off x="762000" y="269875"/>
            <a:ext cx="8077200" cy="1143000"/>
          </a:xfrm>
        </p:spPr>
        <p:txBody>
          <a:bodyPr/>
          <a:lstStyle/>
          <a:p>
            <a:endParaRPr lang="en-GB" smtClean="0">
              <a:ea typeface="ＭＳ Ｐゴシック" pitchFamily="34" charset="-128"/>
            </a:endParaRPr>
          </a:p>
        </p:txBody>
      </p:sp>
      <p:sp>
        <p:nvSpPr>
          <p:cNvPr id="165890" name="Content Placeholder 2"/>
          <p:cNvSpPr>
            <a:spLocks noGrp="1"/>
          </p:cNvSpPr>
          <p:nvPr>
            <p:ph idx="1"/>
          </p:nvPr>
        </p:nvSpPr>
        <p:spPr>
          <a:xfrm>
            <a:off x="762000" y="1597025"/>
            <a:ext cx="8077200" cy="4297363"/>
          </a:xfrm>
        </p:spPr>
        <p:txBody>
          <a:bodyPr/>
          <a:lstStyle/>
          <a:p>
            <a:pPr algn="ctr">
              <a:buFont typeface="Wingdings" pitchFamily="2" charset="2"/>
              <a:buNone/>
            </a:pPr>
            <a:r>
              <a:rPr lang="en-GB" sz="6000" b="1" smtClean="0">
                <a:latin typeface="Chiller" pitchFamily="82" charset="0"/>
                <a:ea typeface="ＭＳ Ｐゴシック" pitchFamily="34" charset="-128"/>
              </a:rPr>
              <a:t>It’s about how you will work together…and enabling everyone to contribute…</a:t>
            </a:r>
          </a:p>
        </p:txBody>
      </p:sp>
    </p:spTree>
  </p:cSld>
  <p:clrMapOvr>
    <a:masterClrMapping/>
  </p:clrMapOvr>
  <p:transition spd="slow">
    <p:wipe dir="d"/>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ChangeArrowheads="1"/>
          </p:cNvSpPr>
          <p:nvPr>
            <p:ph type="title"/>
          </p:nvPr>
        </p:nvSpPr>
        <p:spPr>
          <a:xfrm>
            <a:off x="762000" y="269875"/>
            <a:ext cx="8077200" cy="1143000"/>
          </a:xfrm>
        </p:spPr>
        <p:txBody>
          <a:bodyPr/>
          <a:lstStyle/>
          <a:p>
            <a:r>
              <a:rPr lang="en-GB" sz="4000" smtClean="0">
                <a:ea typeface="ＭＳ Ｐゴシック" pitchFamily="34" charset="-128"/>
                <a:cs typeface="Tahoma" pitchFamily="34" charset="0"/>
              </a:rPr>
              <a:t>Leadership is about…</a:t>
            </a:r>
            <a:endParaRPr sz="4000" smtClean="0">
              <a:ea typeface="ＭＳ Ｐゴシック" pitchFamily="34" charset="-128"/>
              <a:cs typeface="Tahoma" pitchFamily="34" charset="0"/>
            </a:endParaRPr>
          </a:p>
        </p:txBody>
      </p:sp>
      <p:sp>
        <p:nvSpPr>
          <p:cNvPr id="167938" name="Rectangle 3"/>
          <p:cNvSpPr>
            <a:spLocks noGrp="1" noChangeArrowheads="1"/>
          </p:cNvSpPr>
          <p:nvPr>
            <p:ph type="body" idx="1"/>
          </p:nvPr>
        </p:nvSpPr>
        <p:spPr>
          <a:xfrm>
            <a:off x="762000" y="1597025"/>
            <a:ext cx="7913688" cy="4927600"/>
          </a:xfrm>
        </p:spPr>
        <p:txBody>
          <a:bodyPr/>
          <a:lstStyle/>
          <a:p>
            <a:pPr algn="ctr"/>
            <a:r>
              <a:rPr lang="en-GB" sz="2400" b="1" smtClean="0">
                <a:solidFill>
                  <a:srgbClr val="3333CC"/>
                </a:solidFill>
                <a:ea typeface="ＭＳ Ｐゴシック" pitchFamily="34" charset="-128"/>
              </a:rPr>
              <a:t>INSPIRING</a:t>
            </a:r>
            <a:r>
              <a:rPr lang="en-GB" sz="2400" smtClean="0">
                <a:ea typeface="ＭＳ Ｐゴシック" pitchFamily="34" charset="-128"/>
              </a:rPr>
              <a:t> </a:t>
            </a:r>
            <a:r>
              <a:rPr lang="en-GB" sz="2400" b="1" smtClean="0">
                <a:ea typeface="ＭＳ Ｐゴシック" pitchFamily="34" charset="-128"/>
              </a:rPr>
              <a:t>a shared vision…and articulating it.</a:t>
            </a:r>
          </a:p>
          <a:p>
            <a:pPr algn="ctr"/>
            <a:endParaRPr lang="en-GB" sz="2400" b="1" smtClean="0">
              <a:ea typeface="ＭＳ Ｐゴシック" pitchFamily="34" charset="-128"/>
            </a:endParaRPr>
          </a:p>
          <a:p>
            <a:pPr algn="ctr"/>
            <a:r>
              <a:rPr lang="en-GB" sz="2400" b="1" smtClean="0">
                <a:solidFill>
                  <a:srgbClr val="008000"/>
                </a:solidFill>
                <a:ea typeface="ＭＳ Ｐゴシック" pitchFamily="34" charset="-128"/>
              </a:rPr>
              <a:t>ENABLING </a:t>
            </a:r>
            <a:r>
              <a:rPr lang="en-GB" sz="2400" b="1" smtClean="0">
                <a:ea typeface="ＭＳ Ｐゴシック" pitchFamily="34" charset="-128"/>
              </a:rPr>
              <a:t>others to act…by ensuring that staff have the structures to operate efficiently and effectively.</a:t>
            </a:r>
          </a:p>
          <a:p>
            <a:pPr algn="ctr"/>
            <a:endParaRPr lang="en-GB" sz="2400" b="1" smtClean="0">
              <a:ea typeface="ＭＳ Ｐゴシック" pitchFamily="34" charset="-128"/>
            </a:endParaRPr>
          </a:p>
          <a:p>
            <a:pPr algn="ctr"/>
            <a:r>
              <a:rPr lang="en-GB" sz="2400" b="1" smtClean="0">
                <a:solidFill>
                  <a:srgbClr val="3333CC"/>
                </a:solidFill>
                <a:ea typeface="ＭＳ Ｐゴシック" pitchFamily="34" charset="-128"/>
              </a:rPr>
              <a:t>MODELLING</a:t>
            </a:r>
            <a:r>
              <a:rPr lang="en-GB" sz="2400" smtClean="0">
                <a:ea typeface="ＭＳ Ｐゴシック" pitchFamily="34" charset="-128"/>
              </a:rPr>
              <a:t> </a:t>
            </a:r>
            <a:r>
              <a:rPr lang="en-GB" sz="2400" b="1" smtClean="0">
                <a:ea typeface="ＭＳ Ｐゴシック" pitchFamily="34" charset="-128"/>
              </a:rPr>
              <a:t>the way…walking with others, alongside them, collaboratively.</a:t>
            </a:r>
          </a:p>
          <a:p>
            <a:pPr algn="ctr">
              <a:buFont typeface="Wingdings" pitchFamily="2" charset="2"/>
              <a:buNone/>
            </a:pPr>
            <a:endParaRPr lang="en-GB" sz="2400" b="1" smtClean="0">
              <a:ea typeface="ＭＳ Ｐゴシック" pitchFamily="34" charset="-128"/>
            </a:endParaRPr>
          </a:p>
          <a:p>
            <a:pPr algn="ctr"/>
            <a:r>
              <a:rPr lang="en-GB" sz="2400" b="1" smtClean="0">
                <a:solidFill>
                  <a:srgbClr val="008000"/>
                </a:solidFill>
                <a:ea typeface="ＭＳ Ｐゴシック" pitchFamily="34" charset="-128"/>
              </a:rPr>
              <a:t>ENCOURAGING</a:t>
            </a:r>
            <a:r>
              <a:rPr lang="en-GB" sz="2400" smtClean="0">
                <a:ea typeface="ＭＳ Ｐゴシック" pitchFamily="34" charset="-128"/>
              </a:rPr>
              <a:t> </a:t>
            </a:r>
            <a:r>
              <a:rPr lang="en-GB" sz="2400" b="1" smtClean="0">
                <a:ea typeface="ＭＳ Ｐゴシック" pitchFamily="34" charset="-128"/>
              </a:rPr>
              <a:t>the heart…giving trust and inspiring trust.</a:t>
            </a:r>
            <a:endParaRPr lang="en-US" sz="2400" b="1" smtClean="0">
              <a:ea typeface="ＭＳ Ｐゴシック" pitchFamily="34" charset="-128"/>
            </a:endParaRPr>
          </a:p>
        </p:txBody>
      </p:sp>
    </p:spTree>
  </p:cSld>
  <p:clrMapOvr>
    <a:masterClrMapping/>
  </p:clrMapOvr>
  <p:transition spd="slow">
    <p:wipe dir="d"/>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itle 1"/>
          <p:cNvSpPr>
            <a:spLocks noGrp="1"/>
          </p:cNvSpPr>
          <p:nvPr>
            <p:ph type="title"/>
          </p:nvPr>
        </p:nvSpPr>
        <p:spPr>
          <a:xfrm>
            <a:off x="762000" y="269875"/>
            <a:ext cx="8077200" cy="1143000"/>
          </a:xfrm>
        </p:spPr>
        <p:txBody>
          <a:bodyPr/>
          <a:lstStyle/>
          <a:p>
            <a:endParaRPr lang="en-GB" smtClean="0">
              <a:ea typeface="ＭＳ Ｐゴシック" pitchFamily="34" charset="-128"/>
            </a:endParaRPr>
          </a:p>
        </p:txBody>
      </p:sp>
      <p:sp>
        <p:nvSpPr>
          <p:cNvPr id="169986" name="Content Placeholder 2"/>
          <p:cNvSpPr>
            <a:spLocks noGrp="1"/>
          </p:cNvSpPr>
          <p:nvPr>
            <p:ph idx="1"/>
          </p:nvPr>
        </p:nvSpPr>
        <p:spPr>
          <a:xfrm>
            <a:off x="762000" y="1597025"/>
            <a:ext cx="8077200" cy="4297363"/>
          </a:xfrm>
        </p:spPr>
        <p:txBody>
          <a:bodyPr/>
          <a:lstStyle/>
          <a:p>
            <a:pPr algn="ctr">
              <a:buFont typeface="Wingdings" pitchFamily="2" charset="2"/>
              <a:buNone/>
            </a:pPr>
            <a:r>
              <a:rPr lang="en-GB" sz="6000" b="1" smtClean="0">
                <a:latin typeface="Chiller" pitchFamily="82" charset="0"/>
                <a:ea typeface="ＭＳ Ｐゴシック" pitchFamily="34" charset="-128"/>
              </a:rPr>
              <a:t>Its about being clear about our outcomes ….its about the STRATEGIC DIRECTION </a:t>
            </a:r>
          </a:p>
          <a:p>
            <a:pPr algn="ctr">
              <a:buFont typeface="Wingdings" pitchFamily="2" charset="2"/>
              <a:buNone/>
            </a:pPr>
            <a:r>
              <a:rPr lang="en-GB" sz="6000" b="1" smtClean="0">
                <a:latin typeface="Chiller" pitchFamily="82" charset="0"/>
                <a:ea typeface="ＭＳ Ｐゴシック" pitchFamily="34" charset="-128"/>
              </a:rPr>
              <a:t>of all schools!</a:t>
            </a:r>
          </a:p>
        </p:txBody>
      </p:sp>
    </p:spTree>
  </p:cSld>
  <p:clrMapOvr>
    <a:masterClrMapping/>
  </p:clrMapOvr>
  <p:transition spd="slow">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900113" y="0"/>
            <a:ext cx="7793037" cy="1462088"/>
          </a:xfrm>
        </p:spPr>
        <p:txBody>
          <a:bodyPr/>
          <a:lstStyle/>
          <a:p>
            <a:pPr algn="ctr"/>
            <a:r>
              <a:rPr lang="en-GB" altLang="en-US" sz="2900">
                <a:ea typeface="MS UI Gothic" pitchFamily="34" charset="-128"/>
              </a:rPr>
              <a:t>KEY FOUNDATION STONES</a:t>
            </a:r>
            <a:br>
              <a:rPr lang="en-GB" altLang="en-US" sz="2900">
                <a:ea typeface="MS UI Gothic" pitchFamily="34" charset="-128"/>
              </a:rPr>
            </a:br>
            <a:r>
              <a:rPr lang="en-GB" altLang="en-US" sz="1900">
                <a:ea typeface="MS UI Gothic" pitchFamily="34" charset="-128"/>
              </a:rPr>
              <a:t>upon which Catholic education is built</a:t>
            </a:r>
            <a:endParaRPr altLang="en-US" sz="2900">
              <a:ea typeface="MS UI Gothic" pitchFamily="34" charset="-128"/>
            </a:endParaRPr>
          </a:p>
        </p:txBody>
      </p:sp>
      <p:sp>
        <p:nvSpPr>
          <p:cNvPr id="31746" name="Text Box 3"/>
          <p:cNvSpPr txBox="1">
            <a:spLocks noChangeArrowheads="1"/>
          </p:cNvSpPr>
          <p:nvPr/>
        </p:nvSpPr>
        <p:spPr bwMode="auto">
          <a:xfrm>
            <a:off x="250825" y="2420938"/>
            <a:ext cx="8424863" cy="396875"/>
          </a:xfrm>
          <a:prstGeom prst="rect">
            <a:avLst/>
          </a:prstGeom>
          <a:noFill/>
          <a:ln w="9525">
            <a:noFill/>
            <a:miter lim="800000"/>
            <a:headEnd/>
            <a:tailEnd/>
          </a:ln>
        </p:spPr>
        <p:txBody>
          <a:bodyPr>
            <a:spAutoFit/>
          </a:bodyPr>
          <a:lstStyle/>
          <a:p>
            <a:endParaRPr lang="en-US" altLang="en-US" sz="2000" b="1">
              <a:latin typeface="Tahoma" pitchFamily="34" charset="0"/>
            </a:endParaRPr>
          </a:p>
        </p:txBody>
      </p:sp>
      <p:sp>
        <p:nvSpPr>
          <p:cNvPr id="31747" name="Rectangle 4"/>
          <p:cNvSpPr>
            <a:spLocks noChangeArrowheads="1"/>
          </p:cNvSpPr>
          <p:nvPr/>
        </p:nvSpPr>
        <p:spPr bwMode="auto">
          <a:xfrm>
            <a:off x="900113" y="1341438"/>
            <a:ext cx="7632700" cy="4646612"/>
          </a:xfrm>
          <a:prstGeom prst="rect">
            <a:avLst/>
          </a:prstGeom>
          <a:noFill/>
          <a:ln w="9525">
            <a:noFill/>
            <a:miter lim="800000"/>
            <a:headEnd/>
            <a:tailEnd/>
          </a:ln>
        </p:spPr>
        <p:txBody>
          <a:bodyPr>
            <a:spAutoFit/>
          </a:bodyPr>
          <a:lstStyle/>
          <a:p>
            <a:pPr algn="ctr"/>
            <a:r>
              <a:rPr lang="en-GB" altLang="en-US" sz="2400" b="1">
                <a:solidFill>
                  <a:srgbClr val="CC0000"/>
                </a:solidFill>
                <a:latin typeface="MS UI Gothic" pitchFamily="34" charset="-128"/>
                <a:ea typeface="MS UI Gothic" pitchFamily="34" charset="-128"/>
              </a:rPr>
              <a:t>A shared vision of life</a:t>
            </a:r>
          </a:p>
          <a:p>
            <a:pPr algn="ctr"/>
            <a:r>
              <a:rPr lang="en-GB" altLang="en-US" sz="1600">
                <a:latin typeface="MS UI Gothic" pitchFamily="34" charset="-128"/>
                <a:ea typeface="MS UI Gothic" pitchFamily="34" charset="-128"/>
              </a:rPr>
              <a:t>God is at the heart of our world;</a:t>
            </a:r>
          </a:p>
          <a:p>
            <a:pPr algn="ctr"/>
            <a:r>
              <a:rPr lang="en-GB" altLang="en-US" sz="1600">
                <a:latin typeface="MS UI Gothic" pitchFamily="34" charset="-128"/>
                <a:ea typeface="MS UI Gothic" pitchFamily="34" charset="-128"/>
              </a:rPr>
              <a:t>A vision of the human person.</a:t>
            </a:r>
          </a:p>
          <a:p>
            <a:pPr algn="ctr"/>
            <a:r>
              <a:rPr lang="en-GB" altLang="en-US" sz="1600">
                <a:latin typeface="MS UI Gothic" pitchFamily="34" charset="-128"/>
                <a:ea typeface="MS UI Gothic" pitchFamily="34" charset="-128"/>
              </a:rPr>
              <a:t>The partnership between home, school and parish.</a:t>
            </a:r>
          </a:p>
          <a:p>
            <a:pPr algn="ctr"/>
            <a:r>
              <a:rPr lang="en-GB" altLang="en-US" sz="1600">
                <a:latin typeface="MS UI Gothic" pitchFamily="34" charset="-128"/>
                <a:ea typeface="MS UI Gothic" pitchFamily="34" charset="-128"/>
              </a:rPr>
              <a:t>The ethos of the Catholic school</a:t>
            </a:r>
          </a:p>
          <a:p>
            <a:pPr algn="ctr"/>
            <a:endParaRPr lang="en-GB" altLang="en-US" sz="2000">
              <a:latin typeface="MS UI Gothic" pitchFamily="34" charset="-128"/>
              <a:ea typeface="MS UI Gothic" pitchFamily="34" charset="-128"/>
            </a:endParaRPr>
          </a:p>
          <a:p>
            <a:pPr algn="ctr"/>
            <a:r>
              <a:rPr lang="en-GB" altLang="en-US" sz="2400" b="1">
                <a:solidFill>
                  <a:srgbClr val="CC0000"/>
                </a:solidFill>
                <a:latin typeface="MS UI Gothic" pitchFamily="34" charset="-128"/>
                <a:ea typeface="MS UI Gothic" pitchFamily="34" charset="-128"/>
              </a:rPr>
              <a:t>The Rich Tradition of the Church in education.</a:t>
            </a:r>
          </a:p>
          <a:p>
            <a:pPr algn="ctr"/>
            <a:r>
              <a:rPr lang="en-GB" altLang="en-US" sz="1600">
                <a:latin typeface="MS UI Gothic" pitchFamily="34" charset="-128"/>
                <a:ea typeface="MS UI Gothic" pitchFamily="34" charset="-128"/>
              </a:rPr>
              <a:t>The richness of our heritage.</a:t>
            </a:r>
          </a:p>
          <a:p>
            <a:pPr algn="ctr"/>
            <a:endParaRPr lang="en-GB" altLang="en-US" sz="1600" b="1">
              <a:latin typeface="MS UI Gothic" pitchFamily="34" charset="-128"/>
              <a:ea typeface="MS UI Gothic" pitchFamily="34" charset="-128"/>
            </a:endParaRPr>
          </a:p>
          <a:p>
            <a:pPr algn="ctr"/>
            <a:r>
              <a:rPr lang="en-GB" altLang="en-US" sz="2400" b="1">
                <a:solidFill>
                  <a:srgbClr val="CC0000"/>
                </a:solidFill>
                <a:latin typeface="MS UI Gothic" pitchFamily="34" charset="-128"/>
                <a:ea typeface="MS UI Gothic" pitchFamily="34" charset="-128"/>
              </a:rPr>
              <a:t>The curriculum is both whole and holy.</a:t>
            </a:r>
          </a:p>
          <a:p>
            <a:pPr algn="ctr"/>
            <a:r>
              <a:rPr lang="en-GB" altLang="en-US" sz="1600">
                <a:latin typeface="MS UI Gothic" pitchFamily="34" charset="-128"/>
                <a:ea typeface="MS UI Gothic" pitchFamily="34" charset="-128"/>
              </a:rPr>
              <a:t>Everything ultimately comes from God.</a:t>
            </a:r>
            <a:r>
              <a:rPr lang="en-GB" altLang="en-US" sz="1600" b="1">
                <a:latin typeface="MS UI Gothic" pitchFamily="34" charset="-128"/>
                <a:ea typeface="MS UI Gothic" pitchFamily="34" charset="-128"/>
              </a:rPr>
              <a:t> </a:t>
            </a:r>
          </a:p>
          <a:p>
            <a:pPr algn="ctr"/>
            <a:r>
              <a:rPr lang="en-GB" altLang="en-US" sz="1600">
                <a:latin typeface="MS UI Gothic" pitchFamily="34" charset="-128"/>
                <a:ea typeface="MS UI Gothic" pitchFamily="34" charset="-128"/>
              </a:rPr>
              <a:t>The truth of each curriculum area is respected.</a:t>
            </a:r>
          </a:p>
          <a:p>
            <a:pPr algn="ctr"/>
            <a:r>
              <a:rPr lang="en-GB" altLang="en-US" sz="1600">
                <a:latin typeface="MS UI Gothic" pitchFamily="34" charset="-128"/>
                <a:ea typeface="MS UI Gothic" pitchFamily="34" charset="-128"/>
              </a:rPr>
              <a:t>Religious education is at the heart of the curriculum</a:t>
            </a:r>
          </a:p>
          <a:p>
            <a:pPr algn="ctr"/>
            <a:endParaRPr lang="en-GB" altLang="en-US" sz="1600">
              <a:latin typeface="MS UI Gothic" pitchFamily="34" charset="-128"/>
              <a:ea typeface="MS UI Gothic" pitchFamily="34" charset="-128"/>
            </a:endParaRPr>
          </a:p>
          <a:p>
            <a:pPr algn="ctr"/>
            <a:r>
              <a:rPr lang="en-GB" altLang="en-US" sz="2400" b="1">
                <a:solidFill>
                  <a:srgbClr val="CC0000"/>
                </a:solidFill>
                <a:latin typeface="MS UI Gothic" pitchFamily="34" charset="-128"/>
                <a:ea typeface="MS UI Gothic" pitchFamily="34" charset="-128"/>
              </a:rPr>
              <a:t>We are who we say we are </a:t>
            </a:r>
          </a:p>
          <a:p>
            <a:pPr algn="ctr"/>
            <a:r>
              <a:rPr lang="en-GB" altLang="en-US" sz="2000" b="1">
                <a:latin typeface="MS UI Gothic" pitchFamily="34" charset="-128"/>
                <a:ea typeface="MS UI Gothic" pitchFamily="34" charset="-128"/>
              </a:rPr>
              <a:t> </a:t>
            </a:r>
            <a:r>
              <a:rPr lang="en-GB" altLang="en-US" sz="1600" b="1">
                <a:latin typeface="MS UI Gothic" pitchFamily="34" charset="-128"/>
                <a:ea typeface="MS UI Gothic" pitchFamily="34" charset="-128"/>
              </a:rPr>
              <a:t>  </a:t>
            </a:r>
            <a:r>
              <a:rPr lang="en-GB" altLang="en-US" sz="1600">
                <a:latin typeface="MS UI Gothic" pitchFamily="34" charset="-128"/>
                <a:ea typeface="MS UI Gothic" pitchFamily="34" charset="-128"/>
              </a:rPr>
              <a:t>Mission Statement and Policy Documents.</a:t>
            </a:r>
            <a:endParaRPr lang="en-US" altLang="en-US" sz="1600">
              <a:latin typeface="MS UI Gothic" pitchFamily="34" charset="-128"/>
              <a:ea typeface="MS UI Gothic" pitchFamily="34" charset="-128"/>
            </a:endParaRPr>
          </a:p>
        </p:txBody>
      </p:sp>
    </p:spTree>
  </p:cSld>
  <p:clrMapOvr>
    <a:masterClrMapping/>
  </p:clrMapOvr>
  <p:transition spd="slow">
    <p:wipe dir="d"/>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slide_38"/>
          <p:cNvPicPr>
            <a:picLocks noChangeAspect="1" noChangeArrowheads="1"/>
          </p:cNvPicPr>
          <p:nvPr/>
        </p:nvPicPr>
        <p:blipFill>
          <a:blip r:embed="rId3"/>
          <a:srcRect/>
          <a:stretch>
            <a:fillRect/>
          </a:stretch>
        </p:blipFill>
        <p:spPr bwMode="auto">
          <a:xfrm>
            <a:off x="611188" y="765175"/>
            <a:ext cx="7880350" cy="533400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Title 1"/>
          <p:cNvSpPr>
            <a:spLocks noGrp="1"/>
          </p:cNvSpPr>
          <p:nvPr>
            <p:ph type="title"/>
          </p:nvPr>
        </p:nvSpPr>
        <p:spPr>
          <a:xfrm>
            <a:off x="762000" y="269875"/>
            <a:ext cx="8077200" cy="1143000"/>
          </a:xfrm>
        </p:spPr>
        <p:txBody>
          <a:bodyPr/>
          <a:lstStyle/>
          <a:p>
            <a:endParaRPr lang="en-GB" smtClean="0">
              <a:ea typeface="ＭＳ Ｐゴシック" pitchFamily="34" charset="-128"/>
            </a:endParaRPr>
          </a:p>
        </p:txBody>
      </p:sp>
      <p:sp>
        <p:nvSpPr>
          <p:cNvPr id="174082" name="Content Placeholder 2"/>
          <p:cNvSpPr>
            <a:spLocks noGrp="1"/>
          </p:cNvSpPr>
          <p:nvPr>
            <p:ph idx="1"/>
          </p:nvPr>
        </p:nvSpPr>
        <p:spPr>
          <a:xfrm>
            <a:off x="762000" y="1597025"/>
            <a:ext cx="8077200" cy="4297363"/>
          </a:xfrm>
        </p:spPr>
        <p:txBody>
          <a:bodyPr/>
          <a:lstStyle/>
          <a:p>
            <a:pPr algn="ctr">
              <a:buFont typeface="Wingdings" pitchFamily="2" charset="2"/>
              <a:buNone/>
            </a:pPr>
            <a:r>
              <a:rPr lang="en-GB" sz="6000" b="1" i="1" smtClean="0">
                <a:solidFill>
                  <a:schemeClr val="tx2"/>
                </a:solidFill>
                <a:latin typeface="Chiller" pitchFamily="82" charset="0"/>
                <a:ea typeface="ＭＳ Ｐゴシック" pitchFamily="34" charset="-128"/>
              </a:rPr>
              <a:t>…have a common purpose </a:t>
            </a:r>
          </a:p>
          <a:p>
            <a:pPr algn="ctr">
              <a:buFont typeface="Wingdings" pitchFamily="2" charset="2"/>
              <a:buNone/>
            </a:pPr>
            <a:r>
              <a:rPr lang="en-GB" sz="6000" b="1" i="1" smtClean="0">
                <a:solidFill>
                  <a:schemeClr val="tx2"/>
                </a:solidFill>
                <a:latin typeface="Chiller" pitchFamily="82" charset="0"/>
                <a:ea typeface="ＭＳ Ｐゴシック" pitchFamily="34" charset="-128"/>
              </a:rPr>
              <a:t>and </a:t>
            </a:r>
          </a:p>
          <a:p>
            <a:pPr algn="ctr">
              <a:buFont typeface="Wingdings" pitchFamily="2" charset="2"/>
              <a:buNone/>
            </a:pPr>
            <a:r>
              <a:rPr lang="en-GB" sz="6000" b="1" i="1" smtClean="0">
                <a:solidFill>
                  <a:schemeClr val="tx2"/>
                </a:solidFill>
                <a:latin typeface="Chiller" pitchFamily="82" charset="0"/>
                <a:ea typeface="ＭＳ Ｐゴシック" pitchFamily="34" charset="-128"/>
              </a:rPr>
              <a:t>     a common mind….</a:t>
            </a:r>
            <a:r>
              <a:rPr lang="en-GB" sz="2400" b="1" smtClean="0">
                <a:solidFill>
                  <a:schemeClr val="tx2"/>
                </a:solidFill>
                <a:latin typeface="Chiller" pitchFamily="82" charset="0"/>
                <a:ea typeface="ＭＳ Ｐゴシック" pitchFamily="34" charset="-128"/>
              </a:rPr>
              <a:t>St Paul</a:t>
            </a:r>
            <a:endParaRPr lang="en-GB" sz="6000" b="1" i="1" smtClean="0">
              <a:solidFill>
                <a:schemeClr val="tx2"/>
              </a:solidFill>
              <a:latin typeface="Chiller" pitchFamily="82" charset="0"/>
              <a:ea typeface="ＭＳ Ｐゴシック" pitchFamily="34" charset="-128"/>
            </a:endParaRPr>
          </a:p>
        </p:txBody>
      </p:sp>
    </p:spTree>
  </p:cSld>
  <p:clrMapOvr>
    <a:masterClrMapping/>
  </p:clrMapOvr>
  <p:transition spd="slow">
    <p:wipe dir="d"/>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p:cNvSpPr/>
          <p:nvPr/>
        </p:nvSpPr>
        <p:spPr>
          <a:xfrm>
            <a:off x="1403350" y="765175"/>
            <a:ext cx="6192838" cy="5256213"/>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176130" name="TextBox 2"/>
          <p:cNvSpPr txBox="1">
            <a:spLocks noChangeArrowheads="1"/>
          </p:cNvSpPr>
          <p:nvPr/>
        </p:nvSpPr>
        <p:spPr bwMode="auto">
          <a:xfrm>
            <a:off x="3995738" y="333375"/>
            <a:ext cx="1035050" cy="368300"/>
          </a:xfrm>
          <a:prstGeom prst="rect">
            <a:avLst/>
          </a:prstGeom>
          <a:noFill/>
          <a:ln w="9525">
            <a:noFill/>
            <a:miter lim="800000"/>
            <a:headEnd/>
            <a:tailEnd/>
          </a:ln>
        </p:spPr>
        <p:txBody>
          <a:bodyPr wrap="none">
            <a:spAutoFit/>
          </a:bodyPr>
          <a:lstStyle/>
          <a:p>
            <a:r>
              <a:rPr lang="en-GB" b="1">
                <a:latin typeface="Calibri" pitchFamily="34" charset="0"/>
              </a:rPr>
              <a:t>MISSION</a:t>
            </a:r>
          </a:p>
        </p:txBody>
      </p:sp>
      <p:sp>
        <p:nvSpPr>
          <p:cNvPr id="176131" name="TextBox 3"/>
          <p:cNvSpPr txBox="1">
            <a:spLocks noChangeArrowheads="1"/>
          </p:cNvSpPr>
          <p:nvPr/>
        </p:nvSpPr>
        <p:spPr bwMode="auto">
          <a:xfrm>
            <a:off x="3851275" y="6092825"/>
            <a:ext cx="1309688" cy="369888"/>
          </a:xfrm>
          <a:prstGeom prst="rect">
            <a:avLst/>
          </a:prstGeom>
          <a:noFill/>
          <a:ln w="9525">
            <a:noFill/>
            <a:miter lim="800000"/>
            <a:headEnd/>
            <a:tailEnd/>
          </a:ln>
        </p:spPr>
        <p:txBody>
          <a:bodyPr wrap="none">
            <a:spAutoFit/>
          </a:bodyPr>
          <a:lstStyle/>
          <a:p>
            <a:r>
              <a:rPr lang="en-GB" b="1">
                <a:latin typeface="Calibri" pitchFamily="34" charset="0"/>
              </a:rPr>
              <a:t>RESOURCES</a:t>
            </a:r>
          </a:p>
        </p:txBody>
      </p:sp>
      <p:sp>
        <p:nvSpPr>
          <p:cNvPr id="176132" name="TextBox 4"/>
          <p:cNvSpPr txBox="1">
            <a:spLocks noChangeArrowheads="1"/>
          </p:cNvSpPr>
          <p:nvPr/>
        </p:nvSpPr>
        <p:spPr bwMode="auto">
          <a:xfrm>
            <a:off x="323850" y="3213100"/>
            <a:ext cx="912813" cy="369888"/>
          </a:xfrm>
          <a:prstGeom prst="rect">
            <a:avLst/>
          </a:prstGeom>
          <a:noFill/>
          <a:ln w="9525">
            <a:noFill/>
            <a:miter lim="800000"/>
            <a:headEnd/>
            <a:tailEnd/>
          </a:ln>
        </p:spPr>
        <p:txBody>
          <a:bodyPr wrap="none">
            <a:spAutoFit/>
          </a:bodyPr>
          <a:lstStyle/>
          <a:p>
            <a:r>
              <a:rPr lang="en-GB" b="1">
                <a:latin typeface="Calibri" pitchFamily="34" charset="0"/>
              </a:rPr>
              <a:t>POWER</a:t>
            </a:r>
          </a:p>
        </p:txBody>
      </p:sp>
      <p:sp>
        <p:nvSpPr>
          <p:cNvPr id="176133" name="TextBox 5"/>
          <p:cNvSpPr txBox="1">
            <a:spLocks noChangeArrowheads="1"/>
          </p:cNvSpPr>
          <p:nvPr/>
        </p:nvSpPr>
        <p:spPr bwMode="auto">
          <a:xfrm>
            <a:off x="7721600" y="3213100"/>
            <a:ext cx="1422400" cy="369888"/>
          </a:xfrm>
          <a:prstGeom prst="rect">
            <a:avLst/>
          </a:prstGeom>
          <a:noFill/>
          <a:ln w="9525">
            <a:noFill/>
            <a:miter lim="800000"/>
            <a:headEnd/>
            <a:tailEnd/>
          </a:ln>
        </p:spPr>
        <p:txBody>
          <a:bodyPr wrap="none">
            <a:spAutoFit/>
          </a:bodyPr>
          <a:lstStyle/>
          <a:p>
            <a:r>
              <a:rPr lang="en-GB" b="1">
                <a:latin typeface="Calibri" pitchFamily="34" charset="0"/>
              </a:rPr>
              <a:t>STRUCTURES</a:t>
            </a:r>
          </a:p>
        </p:txBody>
      </p:sp>
      <p:sp>
        <p:nvSpPr>
          <p:cNvPr id="176134" name="Rectangle 6"/>
          <p:cNvSpPr>
            <a:spLocks noChangeArrowheads="1"/>
          </p:cNvSpPr>
          <p:nvPr/>
        </p:nvSpPr>
        <p:spPr bwMode="auto">
          <a:xfrm>
            <a:off x="5580063" y="1196975"/>
            <a:ext cx="3095625" cy="261938"/>
          </a:xfrm>
          <a:prstGeom prst="rect">
            <a:avLst/>
          </a:prstGeom>
          <a:noFill/>
          <a:ln w="9525">
            <a:noFill/>
            <a:miter lim="800000"/>
            <a:headEnd/>
            <a:tailEnd/>
          </a:ln>
        </p:spPr>
        <p:txBody>
          <a:bodyPr>
            <a:spAutoFit/>
          </a:bodyPr>
          <a:lstStyle/>
          <a:p>
            <a:r>
              <a:rPr lang="en-GB" sz="1100" b="1">
                <a:latin typeface="Calibri" pitchFamily="34" charset="0"/>
              </a:rPr>
              <a:t>What is our mission/purpose/ultimate goal?</a:t>
            </a:r>
          </a:p>
        </p:txBody>
      </p:sp>
      <p:sp>
        <p:nvSpPr>
          <p:cNvPr id="176135" name="Rectangle 7"/>
          <p:cNvSpPr>
            <a:spLocks noChangeArrowheads="1"/>
          </p:cNvSpPr>
          <p:nvPr/>
        </p:nvSpPr>
        <p:spPr bwMode="auto">
          <a:xfrm>
            <a:off x="250825" y="2060575"/>
            <a:ext cx="2952750" cy="431800"/>
          </a:xfrm>
          <a:prstGeom prst="rect">
            <a:avLst/>
          </a:prstGeom>
          <a:noFill/>
          <a:ln w="9525">
            <a:noFill/>
            <a:miter lim="800000"/>
            <a:headEnd/>
            <a:tailEnd/>
          </a:ln>
        </p:spPr>
        <p:txBody>
          <a:bodyPr>
            <a:spAutoFit/>
          </a:bodyPr>
          <a:lstStyle/>
          <a:p>
            <a:r>
              <a:rPr lang="en-GB" sz="1100" b="1">
                <a:latin typeface="Calibri" pitchFamily="34" charset="0"/>
              </a:rPr>
              <a:t>What empowers/energies us?</a:t>
            </a:r>
          </a:p>
          <a:p>
            <a:r>
              <a:rPr lang="en-GB" sz="1100" b="1">
                <a:latin typeface="Calibri" pitchFamily="34" charset="0"/>
              </a:rPr>
              <a:t>Who takes responsibility?</a:t>
            </a:r>
          </a:p>
        </p:txBody>
      </p:sp>
      <p:sp>
        <p:nvSpPr>
          <p:cNvPr id="176136" name="Rectangle 8"/>
          <p:cNvSpPr>
            <a:spLocks noChangeArrowheads="1"/>
          </p:cNvSpPr>
          <p:nvPr/>
        </p:nvSpPr>
        <p:spPr bwMode="auto">
          <a:xfrm>
            <a:off x="6300788" y="4292600"/>
            <a:ext cx="3095625" cy="431800"/>
          </a:xfrm>
          <a:prstGeom prst="rect">
            <a:avLst/>
          </a:prstGeom>
          <a:noFill/>
          <a:ln w="9525">
            <a:noFill/>
            <a:miter lim="800000"/>
            <a:headEnd/>
            <a:tailEnd/>
          </a:ln>
        </p:spPr>
        <p:txBody>
          <a:bodyPr>
            <a:spAutoFit/>
          </a:bodyPr>
          <a:lstStyle/>
          <a:p>
            <a:pPr algn="ctr"/>
            <a:r>
              <a:rPr lang="en-GB" sz="1100" b="1">
                <a:latin typeface="Calibri" pitchFamily="34" charset="0"/>
              </a:rPr>
              <a:t>How are we/ should we be organised</a:t>
            </a:r>
          </a:p>
          <a:p>
            <a:pPr algn="ctr"/>
            <a:r>
              <a:rPr lang="en-GB" sz="1100" b="1">
                <a:latin typeface="Calibri" pitchFamily="34" charset="0"/>
              </a:rPr>
              <a:t>To accomplish the mission?</a:t>
            </a:r>
          </a:p>
        </p:txBody>
      </p:sp>
      <p:sp>
        <p:nvSpPr>
          <p:cNvPr id="176137" name="Rectangle 9"/>
          <p:cNvSpPr>
            <a:spLocks noChangeArrowheads="1"/>
          </p:cNvSpPr>
          <p:nvPr/>
        </p:nvSpPr>
        <p:spPr bwMode="auto">
          <a:xfrm>
            <a:off x="250825" y="5589588"/>
            <a:ext cx="3006725" cy="600075"/>
          </a:xfrm>
          <a:prstGeom prst="rect">
            <a:avLst/>
          </a:prstGeom>
          <a:noFill/>
          <a:ln w="9525">
            <a:noFill/>
            <a:miter lim="800000"/>
            <a:headEnd/>
            <a:tailEnd/>
          </a:ln>
        </p:spPr>
        <p:txBody>
          <a:bodyPr>
            <a:spAutoFit/>
          </a:bodyPr>
          <a:lstStyle/>
          <a:p>
            <a:pPr algn="ctr"/>
            <a:r>
              <a:rPr lang="en-GB" sz="1100" b="1">
                <a:latin typeface="Calibri" pitchFamily="34" charset="0"/>
              </a:rPr>
              <a:t>What do we HAVE that</a:t>
            </a:r>
          </a:p>
          <a:p>
            <a:pPr algn="ctr"/>
            <a:r>
              <a:rPr lang="en-GB" sz="1100" b="1">
                <a:latin typeface="Calibri" pitchFamily="34" charset="0"/>
              </a:rPr>
              <a:t>We can use to accomplish the mission; </a:t>
            </a:r>
          </a:p>
          <a:p>
            <a:pPr algn="ctr"/>
            <a:r>
              <a:rPr lang="en-GB" sz="1100" b="1">
                <a:latin typeface="Calibri" pitchFamily="34" charset="0"/>
              </a:rPr>
              <a:t>What do we NEED?</a:t>
            </a:r>
          </a:p>
        </p:txBody>
      </p:sp>
      <p:cxnSp>
        <p:nvCxnSpPr>
          <p:cNvPr id="12" name="Straight Arrow Connector 11"/>
          <p:cNvCxnSpPr/>
          <p:nvPr/>
        </p:nvCxnSpPr>
        <p:spPr>
          <a:xfrm>
            <a:off x="5148263" y="549275"/>
            <a:ext cx="1439862" cy="5762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956550" y="3500438"/>
            <a:ext cx="360363" cy="7207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76131" idx="1"/>
          </p:cNvCxnSpPr>
          <p:nvPr/>
        </p:nvCxnSpPr>
        <p:spPr>
          <a:xfrm flipH="1" flipV="1">
            <a:off x="3059113" y="6092825"/>
            <a:ext cx="792162" cy="1857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827088" y="2565400"/>
            <a:ext cx="0" cy="5032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6142" name="TextBox 27"/>
          <p:cNvSpPr txBox="1">
            <a:spLocks noChangeArrowheads="1"/>
          </p:cNvSpPr>
          <p:nvPr/>
        </p:nvSpPr>
        <p:spPr bwMode="auto">
          <a:xfrm>
            <a:off x="0" y="0"/>
            <a:ext cx="3455988" cy="369888"/>
          </a:xfrm>
          <a:prstGeom prst="rect">
            <a:avLst/>
          </a:prstGeom>
          <a:noFill/>
          <a:ln w="9525">
            <a:noFill/>
            <a:miter lim="800000"/>
            <a:headEnd/>
            <a:tailEnd/>
          </a:ln>
        </p:spPr>
        <p:txBody>
          <a:bodyPr>
            <a:spAutoFit/>
          </a:bodyPr>
          <a:lstStyle/>
          <a:p>
            <a:r>
              <a:rPr lang="en-GB" b="1">
                <a:latin typeface="Calibri" pitchFamily="34" charset="0"/>
              </a:rPr>
              <a:t>KEY QUESTIONS FOR LEADERSHIP</a:t>
            </a:r>
          </a:p>
        </p:txBody>
      </p:sp>
    </p:spTree>
  </p:cSld>
  <p:clrMapOvr>
    <a:masterClrMapping/>
  </p:clrMapOvr>
  <p:transition spd="slow">
    <p:wipe dir="d"/>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913" y="4149725"/>
            <a:ext cx="6840537" cy="1362075"/>
          </a:xfrm>
        </p:spPr>
        <p:txBody>
          <a:bodyPr rtlCol="0">
            <a:noAutofit/>
          </a:bodyPr>
          <a:lstStyle/>
          <a:p>
            <a:pPr algn="ctr" fontAlgn="auto">
              <a:spcAft>
                <a:spcPts val="0"/>
              </a:spcAft>
              <a:defRPr/>
            </a:pPr>
            <a:r>
              <a:rPr lang="en-GB" sz="4800" dirty="0" smtClean="0">
                <a:latin typeface="Chiller" pitchFamily="82" charset="0"/>
              </a:rPr>
              <a:t>“… without exception, </a:t>
            </a:r>
            <a:br>
              <a:rPr lang="en-GB" sz="4800" dirty="0" smtClean="0">
                <a:latin typeface="Chiller" pitchFamily="82" charset="0"/>
              </a:rPr>
            </a:br>
            <a:r>
              <a:rPr lang="en-GB" sz="4800" dirty="0" smtClean="0">
                <a:latin typeface="Chiller" pitchFamily="82" charset="0"/>
              </a:rPr>
              <a:t>the most important single factor in the success of these schools is the quality of the leadership...”</a:t>
            </a:r>
            <a:endParaRPr lang="en-GB" sz="4800" dirty="0">
              <a:latin typeface="Chiller" pitchFamily="82" charset="0"/>
            </a:endParaRPr>
          </a:p>
        </p:txBody>
      </p:sp>
      <p:sp>
        <p:nvSpPr>
          <p:cNvPr id="178178" name="TextBox 3"/>
          <p:cNvSpPr txBox="1">
            <a:spLocks noChangeArrowheads="1"/>
          </p:cNvSpPr>
          <p:nvPr/>
        </p:nvSpPr>
        <p:spPr bwMode="auto">
          <a:xfrm>
            <a:off x="6948488" y="5876925"/>
            <a:ext cx="2138362" cy="461963"/>
          </a:xfrm>
          <a:prstGeom prst="rect">
            <a:avLst/>
          </a:prstGeom>
          <a:noFill/>
          <a:ln w="9525">
            <a:noFill/>
            <a:miter lim="800000"/>
            <a:headEnd/>
            <a:tailEnd/>
          </a:ln>
        </p:spPr>
        <p:txBody>
          <a:bodyPr wrap="none">
            <a:spAutoFit/>
          </a:bodyPr>
          <a:lstStyle/>
          <a:p>
            <a:r>
              <a:rPr lang="en-GB" sz="1200">
                <a:latin typeface="Calibri" pitchFamily="34" charset="0"/>
              </a:rPr>
              <a:t>The Good Schools  HMI Report.</a:t>
            </a:r>
          </a:p>
          <a:p>
            <a:r>
              <a:rPr lang="en-GB" sz="1200">
                <a:latin typeface="Calibri" pitchFamily="34" charset="0"/>
              </a:rPr>
              <a:t>Northern Ireland</a:t>
            </a:r>
          </a:p>
        </p:txBody>
      </p:sp>
    </p:spTree>
  </p:cSld>
  <p:clrMapOvr>
    <a:masterClrMapping/>
  </p:clrMapOvr>
  <p:transition spd="slow">
    <p:wipe dir="d"/>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1" descr="038.jpg"/>
          <p:cNvPicPr>
            <a:picLocks noGrp="1" noChangeAspect="1"/>
          </p:cNvPicPr>
          <p:nvPr isPhoto="1"/>
        </p:nvPicPr>
        <p:blipFill>
          <a:blip r:embed="rId3"/>
          <a:srcRect/>
          <a:stretch>
            <a:fillRect/>
          </a:stretch>
        </p:blipFill>
        <p:spPr bwMode="auto">
          <a:xfrm>
            <a:off x="1728788" y="0"/>
            <a:ext cx="5684837" cy="6858000"/>
          </a:xfrm>
          <a:prstGeom prst="rect">
            <a:avLst/>
          </a:prstGeom>
          <a:noFill/>
          <a:ln w="9525">
            <a:noFill/>
            <a:miter lim="800000"/>
            <a:headEnd/>
            <a:tailEnd/>
          </a:ln>
        </p:spPr>
      </p:pic>
    </p:spTree>
  </p:cSld>
  <p:clrMapOvr>
    <a:masterClrMapping/>
  </p:clrMapOvr>
  <p:transition spd="slow" advClick="0">
    <p:wipe dir="d"/>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slide_51"/>
          <p:cNvPicPr>
            <a:picLocks noChangeAspect="1" noChangeArrowheads="1"/>
          </p:cNvPicPr>
          <p:nvPr/>
        </p:nvPicPr>
        <p:blipFill>
          <a:blip r:embed="rId3"/>
          <a:srcRect/>
          <a:stretch>
            <a:fillRect/>
          </a:stretch>
        </p:blipFill>
        <p:spPr bwMode="auto">
          <a:xfrm>
            <a:off x="827088" y="620713"/>
            <a:ext cx="7197725" cy="546100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p:cNvSpPr>
            <a:spLocks noGrp="1" noChangeArrowheads="1"/>
          </p:cNvSpPr>
          <p:nvPr>
            <p:ph type="title"/>
            <p:custDataLst>
              <p:tags r:id="rId2"/>
            </p:custDataLst>
          </p:nvPr>
        </p:nvSpPr>
        <p:spPr>
          <a:xfrm>
            <a:off x="1042988" y="2133600"/>
            <a:ext cx="7850187" cy="1362075"/>
          </a:xfrm>
        </p:spPr>
        <p:txBody>
          <a:bodyPr rtlCol="0">
            <a:normAutofit fontScale="90000"/>
          </a:bodyPr>
          <a:lstStyle/>
          <a:p>
            <a:pPr fontAlgn="auto">
              <a:spcAft>
                <a:spcPts val="0"/>
              </a:spcAft>
              <a:defRPr/>
            </a:pPr>
            <a:r>
              <a:rPr sz="8000" dirty="0" smtClean="0">
                <a:latin typeface="Chiller" pitchFamily="82" charset="0"/>
              </a:rPr>
              <a:t/>
            </a:r>
            <a:br>
              <a:rPr sz="8000" dirty="0" smtClean="0">
                <a:latin typeface="Chiller" pitchFamily="82" charset="0"/>
              </a:rPr>
            </a:br>
            <a:r>
              <a:rPr sz="8000" dirty="0" smtClean="0">
                <a:latin typeface="Chiller" pitchFamily="82" charset="0"/>
              </a:rPr>
              <a:t/>
            </a:r>
            <a:br>
              <a:rPr sz="8000" dirty="0" smtClean="0">
                <a:latin typeface="Chiller" pitchFamily="82" charset="0"/>
              </a:rPr>
            </a:br>
            <a:r>
              <a:rPr sz="8000" dirty="0" smtClean="0">
                <a:latin typeface="Chiller" pitchFamily="82" charset="0"/>
              </a:rPr>
              <a:t/>
            </a:r>
            <a:br>
              <a:rPr sz="8000" dirty="0" smtClean="0">
                <a:latin typeface="Chiller" pitchFamily="82" charset="0"/>
              </a:rPr>
            </a:br>
            <a:r>
              <a:rPr sz="8000" dirty="0" smtClean="0">
                <a:latin typeface="Chiller" pitchFamily="82" charset="0"/>
              </a:rPr>
              <a:t/>
            </a:r>
            <a:br>
              <a:rPr sz="8000" dirty="0" smtClean="0">
                <a:latin typeface="Chiller" pitchFamily="82" charset="0"/>
              </a:rPr>
            </a:br>
            <a:r>
              <a:rPr sz="8000" dirty="0" smtClean="0">
                <a:latin typeface="Chiller" pitchFamily="82" charset="0"/>
              </a:rPr>
              <a:t/>
            </a:r>
            <a:br>
              <a:rPr sz="8000" dirty="0" smtClean="0">
                <a:latin typeface="Chiller" pitchFamily="82" charset="0"/>
              </a:rPr>
            </a:br>
            <a:r>
              <a:rPr sz="8000" dirty="0" smtClean="0">
                <a:latin typeface="Chiller" pitchFamily="82" charset="0"/>
              </a:rPr>
              <a:t/>
            </a:r>
            <a:br>
              <a:rPr sz="8000" dirty="0" smtClean="0">
                <a:latin typeface="Chiller" pitchFamily="82" charset="0"/>
              </a:rPr>
            </a:br>
            <a:r>
              <a:rPr sz="8000" dirty="0" smtClean="0">
                <a:latin typeface="Chiller" pitchFamily="82" charset="0"/>
              </a:rPr>
              <a:t/>
            </a:r>
            <a:br>
              <a:rPr sz="8000" dirty="0" smtClean="0">
                <a:latin typeface="Chiller" pitchFamily="82" charset="0"/>
              </a:rPr>
            </a:br>
            <a:r>
              <a:rPr sz="8000" dirty="0" smtClean="0">
                <a:latin typeface="Chiller" pitchFamily="82" charset="0"/>
              </a:rPr>
              <a:t/>
            </a:r>
            <a:br>
              <a:rPr sz="8000" dirty="0" smtClean="0">
                <a:latin typeface="Chiller" pitchFamily="82" charset="0"/>
              </a:rPr>
            </a:br>
            <a:r>
              <a:rPr sz="8000" dirty="0" smtClean="0">
                <a:latin typeface="Chiller" pitchFamily="82" charset="0"/>
              </a:rPr>
              <a:t/>
            </a:r>
            <a:br>
              <a:rPr sz="8000" dirty="0" smtClean="0">
                <a:latin typeface="Chiller" pitchFamily="82" charset="0"/>
              </a:rPr>
            </a:br>
            <a:r>
              <a:rPr sz="8000" dirty="0" smtClean="0">
                <a:latin typeface="Chiller" pitchFamily="82" charset="0"/>
              </a:rPr>
              <a:t/>
            </a:r>
            <a:br>
              <a:rPr sz="8000" dirty="0" smtClean="0">
                <a:latin typeface="Chiller" pitchFamily="82" charset="0"/>
              </a:rPr>
            </a:br>
            <a:endParaRPr sz="5300" dirty="0" smtClean="0">
              <a:effectLst>
                <a:outerShdw blurRad="38100" dist="38100" dir="2700000" algn="tl">
                  <a:srgbClr val="000000">
                    <a:alpha val="43137"/>
                  </a:srgbClr>
                </a:outerShdw>
              </a:effectLst>
            </a:endParaRPr>
          </a:p>
        </p:txBody>
      </p:sp>
      <p:pic>
        <p:nvPicPr>
          <p:cNvPr id="184322" name="Picture 28" descr="C:\Users\user\AppData\Local\Microsoft\Windows\Temporary Internet Files\Content.IE5\I68QEDN7\4654632670_a0f09bd35b_z[1].jpg"/>
          <p:cNvPicPr>
            <a:picLocks noChangeAspect="1" noChangeArrowheads="1"/>
          </p:cNvPicPr>
          <p:nvPr/>
        </p:nvPicPr>
        <p:blipFill>
          <a:blip r:embed="rId5"/>
          <a:srcRect/>
          <a:stretch>
            <a:fillRect/>
          </a:stretch>
        </p:blipFill>
        <p:spPr bwMode="auto">
          <a:xfrm>
            <a:off x="3281363" y="1125538"/>
            <a:ext cx="5862637" cy="3835400"/>
          </a:xfrm>
          <a:prstGeom prst="rect">
            <a:avLst/>
          </a:prstGeom>
          <a:noFill/>
          <a:ln w="9525">
            <a:noFill/>
            <a:miter lim="800000"/>
            <a:headEnd/>
            <a:tailEnd/>
          </a:ln>
        </p:spPr>
      </p:pic>
      <p:sp>
        <p:nvSpPr>
          <p:cNvPr id="184323" name="Rectangle 4"/>
          <p:cNvSpPr>
            <a:spLocks noChangeArrowheads="1"/>
          </p:cNvSpPr>
          <p:nvPr/>
        </p:nvSpPr>
        <p:spPr bwMode="auto">
          <a:xfrm>
            <a:off x="1476375" y="4797425"/>
            <a:ext cx="6227763" cy="1938338"/>
          </a:xfrm>
          <a:prstGeom prst="rect">
            <a:avLst/>
          </a:prstGeom>
          <a:noFill/>
          <a:ln w="9525">
            <a:noFill/>
            <a:miter lim="800000"/>
            <a:headEnd/>
            <a:tailEnd/>
          </a:ln>
        </p:spPr>
        <p:txBody>
          <a:bodyPr>
            <a:spAutoFit/>
          </a:bodyPr>
          <a:lstStyle/>
          <a:p>
            <a:pPr algn="ctr"/>
            <a:r>
              <a:rPr lang="en-GB" sz="2400">
                <a:latin typeface="Calibri" pitchFamily="34" charset="0"/>
              </a:rPr>
              <a:t>“ </a:t>
            </a:r>
            <a:r>
              <a:rPr lang="en-GB" sz="2400" i="1">
                <a:latin typeface="Calibri" pitchFamily="34" charset="0"/>
              </a:rPr>
              <a:t>You are part of a building that has the apostles</a:t>
            </a:r>
          </a:p>
          <a:p>
            <a:pPr algn="ctr"/>
            <a:r>
              <a:rPr lang="en-GB" sz="2400" i="1">
                <a:latin typeface="Calibri" pitchFamily="34" charset="0"/>
              </a:rPr>
              <a:t>and prophets for its foundation </a:t>
            </a:r>
          </a:p>
          <a:p>
            <a:pPr algn="ctr"/>
            <a:r>
              <a:rPr lang="en-GB" sz="2400" i="1">
                <a:latin typeface="Calibri" pitchFamily="34" charset="0"/>
              </a:rPr>
              <a:t>and Christ Jesus himself for its main                                                    cornerstone…”</a:t>
            </a:r>
            <a:r>
              <a:rPr lang="en-GB" sz="2400">
                <a:latin typeface="Calibri" pitchFamily="34" charset="0"/>
              </a:rPr>
              <a:t>                      </a:t>
            </a:r>
          </a:p>
          <a:p>
            <a:pPr algn="ctr"/>
            <a:r>
              <a:rPr lang="en-GB" sz="2400">
                <a:latin typeface="Calibri" pitchFamily="34" charset="0"/>
              </a:rPr>
              <a:t>                                                                   </a:t>
            </a:r>
            <a:r>
              <a:rPr lang="en-GB" sz="1600">
                <a:latin typeface="Calibri" pitchFamily="34" charset="0"/>
              </a:rPr>
              <a:t>Ephesians 2:20.</a:t>
            </a:r>
          </a:p>
        </p:txBody>
      </p:sp>
    </p:spTree>
    <p:custDataLst>
      <p:tags r:id="rId1"/>
    </p:custData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3429000"/>
            <a:ext cx="8137525" cy="1362075"/>
          </a:xfrm>
        </p:spPr>
        <p:txBody>
          <a:bodyPr rtlCol="0">
            <a:normAutofit fontScale="90000"/>
          </a:bodyPr>
          <a:lstStyle/>
          <a:p>
            <a:pPr algn="ctr" fontAlgn="auto">
              <a:spcAft>
                <a:spcPts val="0"/>
              </a:spcAft>
              <a:defRPr/>
            </a:pPr>
            <a:r>
              <a:rPr lang="en-GB" sz="8800" dirty="0" smtClean="0">
                <a:solidFill>
                  <a:srgbClr val="002060"/>
                </a:solidFill>
                <a:effectLst>
                  <a:outerShdw blurRad="38100" dist="38100" dir="2700000" algn="tl">
                    <a:srgbClr val="000000">
                      <a:alpha val="43137"/>
                    </a:srgbClr>
                  </a:outerShdw>
                </a:effectLst>
                <a:latin typeface="Chiller" pitchFamily="82" charset="0"/>
              </a:rPr>
              <a:t/>
            </a:r>
            <a:br>
              <a:rPr lang="en-GB" sz="8800" dirty="0" smtClean="0">
                <a:solidFill>
                  <a:srgbClr val="002060"/>
                </a:solidFill>
                <a:effectLst>
                  <a:outerShdw blurRad="38100" dist="38100" dir="2700000" algn="tl">
                    <a:srgbClr val="000000">
                      <a:alpha val="43137"/>
                    </a:srgbClr>
                  </a:outerShdw>
                </a:effectLst>
                <a:latin typeface="Chiller" pitchFamily="82" charset="0"/>
              </a:rPr>
            </a:br>
            <a:r>
              <a:rPr lang="en-GB" sz="8800" dirty="0" smtClean="0">
                <a:solidFill>
                  <a:srgbClr val="002060"/>
                </a:solidFill>
                <a:effectLst>
                  <a:outerShdw blurRad="38100" dist="38100" dir="2700000" algn="tl">
                    <a:srgbClr val="000000">
                      <a:alpha val="43137"/>
                    </a:srgbClr>
                  </a:outerShdw>
                </a:effectLst>
                <a:latin typeface="Chiller" pitchFamily="82" charset="0"/>
              </a:rPr>
              <a:t/>
            </a:r>
            <a:br>
              <a:rPr lang="en-GB" sz="8800" dirty="0" smtClean="0">
                <a:solidFill>
                  <a:srgbClr val="002060"/>
                </a:solidFill>
                <a:effectLst>
                  <a:outerShdw blurRad="38100" dist="38100" dir="2700000" algn="tl">
                    <a:srgbClr val="000000">
                      <a:alpha val="43137"/>
                    </a:srgbClr>
                  </a:outerShdw>
                </a:effectLst>
                <a:latin typeface="Chiller" pitchFamily="82" charset="0"/>
              </a:rPr>
            </a:br>
            <a:endParaRPr lang="en-GB" sz="8800" dirty="0">
              <a:solidFill>
                <a:srgbClr val="002060"/>
              </a:solidFill>
              <a:effectLst>
                <a:outerShdw blurRad="38100" dist="38100" dir="2700000" algn="tl">
                  <a:srgbClr val="000000">
                    <a:alpha val="43137"/>
                  </a:srgbClr>
                </a:outerShdw>
              </a:effectLst>
              <a:latin typeface="Chiller" pitchFamily="82" charset="0"/>
            </a:endParaRPr>
          </a:p>
        </p:txBody>
      </p:sp>
      <p:sp>
        <p:nvSpPr>
          <p:cNvPr id="186370" name="Rectangle 2"/>
          <p:cNvSpPr>
            <a:spLocks noChangeArrowheads="1"/>
          </p:cNvSpPr>
          <p:nvPr/>
        </p:nvSpPr>
        <p:spPr bwMode="auto">
          <a:xfrm>
            <a:off x="1116013" y="1844675"/>
            <a:ext cx="7200900" cy="4524375"/>
          </a:xfrm>
          <a:prstGeom prst="rect">
            <a:avLst/>
          </a:prstGeom>
          <a:noFill/>
          <a:ln w="9525">
            <a:noFill/>
            <a:miter lim="800000"/>
            <a:headEnd/>
            <a:tailEnd/>
          </a:ln>
        </p:spPr>
        <p:txBody>
          <a:bodyPr>
            <a:spAutoFit/>
          </a:bodyPr>
          <a:lstStyle/>
          <a:p>
            <a:r>
              <a:rPr lang="en-US" sz="3600">
                <a:latin typeface="Calibri" pitchFamily="34" charset="0"/>
              </a:rPr>
              <a:t>God at the heart of all things</a:t>
            </a:r>
          </a:p>
          <a:p>
            <a:pPr lvl="1"/>
            <a:r>
              <a:rPr lang="en-US" sz="3600" b="1">
                <a:solidFill>
                  <a:schemeClr val="tx2"/>
                </a:solidFill>
                <a:latin typeface="Chiller" pitchFamily="82" charset="0"/>
              </a:rPr>
              <a:t>Touched, tasted, heard, smelt and spoken</a:t>
            </a:r>
          </a:p>
          <a:p>
            <a:r>
              <a:rPr lang="en-US" sz="3600">
                <a:latin typeface="Calibri" pitchFamily="34" charset="0"/>
              </a:rPr>
              <a:t>A vision of the human person</a:t>
            </a:r>
          </a:p>
          <a:p>
            <a:pPr lvl="1"/>
            <a:r>
              <a:rPr lang="en-US" sz="3600">
                <a:solidFill>
                  <a:schemeClr val="tx2"/>
                </a:solidFill>
                <a:latin typeface="Calibri" pitchFamily="34" charset="0"/>
              </a:rPr>
              <a:t> </a:t>
            </a:r>
            <a:r>
              <a:rPr lang="en-US" sz="3600" b="1">
                <a:solidFill>
                  <a:schemeClr val="tx2"/>
                </a:solidFill>
                <a:latin typeface="Chiller" pitchFamily="82" charset="0"/>
              </a:rPr>
              <a:t>visionary; sacramental; relational; transformational</a:t>
            </a:r>
            <a:endParaRPr lang="en-US" sz="3600" b="1">
              <a:solidFill>
                <a:schemeClr val="tx2"/>
              </a:solidFill>
              <a:latin typeface="Calibri" pitchFamily="34" charset="0"/>
            </a:endParaRPr>
          </a:p>
          <a:p>
            <a:r>
              <a:rPr lang="en-US" sz="3600">
                <a:latin typeface="Calibri" pitchFamily="34" charset="0"/>
              </a:rPr>
              <a:t>Experienced through all aspects of the daily life of the school</a:t>
            </a:r>
          </a:p>
          <a:p>
            <a:pPr lvl="1"/>
            <a:r>
              <a:rPr lang="en-US" sz="3600" b="1">
                <a:solidFill>
                  <a:schemeClr val="tx2"/>
                </a:solidFill>
                <a:latin typeface="Calibri" pitchFamily="34" charset="0"/>
              </a:rPr>
              <a:t> </a:t>
            </a:r>
            <a:r>
              <a:rPr lang="en-US" sz="3600" b="1">
                <a:solidFill>
                  <a:schemeClr val="tx2"/>
                </a:solidFill>
                <a:latin typeface="Chiller" pitchFamily="82" charset="0"/>
              </a:rPr>
              <a:t>vision into reality</a:t>
            </a:r>
            <a:endParaRPr lang="en-US" sz="3600" b="1">
              <a:solidFill>
                <a:schemeClr val="tx2"/>
              </a:solidFill>
              <a:latin typeface="Calibri" pitchFamily="34" charset="0"/>
            </a:endParaRPr>
          </a:p>
        </p:txBody>
      </p:sp>
      <p:sp>
        <p:nvSpPr>
          <p:cNvPr id="4" name="TextBox 3"/>
          <p:cNvSpPr txBox="1"/>
          <p:nvPr/>
        </p:nvSpPr>
        <p:spPr>
          <a:xfrm>
            <a:off x="3924300" y="404813"/>
            <a:ext cx="4657725" cy="1446212"/>
          </a:xfrm>
          <a:prstGeom prst="rect">
            <a:avLst/>
          </a:prstGeom>
          <a:noFill/>
        </p:spPr>
        <p:txBody>
          <a:bodyPr wrap="none">
            <a:spAutoFit/>
          </a:bodyPr>
          <a:lstStyle/>
          <a:p>
            <a:pPr fontAlgn="auto">
              <a:spcBef>
                <a:spcPts val="0"/>
              </a:spcBef>
              <a:spcAft>
                <a:spcPts val="0"/>
              </a:spcAft>
              <a:defRPr/>
            </a:pPr>
            <a:r>
              <a:rPr lang="en-GB" sz="8800" b="1" dirty="0">
                <a:solidFill>
                  <a:schemeClr val="tx2"/>
                </a:solidFill>
                <a:effectLst>
                  <a:outerShdw blurRad="38100" dist="38100" dir="2700000" algn="tl">
                    <a:srgbClr val="000000">
                      <a:alpha val="43137"/>
                    </a:srgbClr>
                  </a:outerShdw>
                </a:effectLst>
                <a:latin typeface="+mn-lt"/>
                <a:cs typeface="+mn-cs"/>
              </a:rPr>
              <a:t>Summary</a:t>
            </a:r>
            <a:endParaRPr lang="en-GB" sz="8800" b="1" dirty="0">
              <a:solidFill>
                <a:schemeClr val="tx2"/>
              </a:solidFill>
              <a:effectLst>
                <a:outerShdw blurRad="38100" dist="38100" dir="2700000" algn="tl">
                  <a:srgbClr val="000000">
                    <a:alpha val="43137"/>
                  </a:srgbClr>
                </a:outerShdw>
              </a:effectLst>
              <a:latin typeface="+mn-lt"/>
              <a:cs typeface="+mn-cs"/>
            </a:endParaRPr>
          </a:p>
        </p:txBody>
      </p:sp>
    </p:spTree>
  </p:cSld>
  <p:clrMapOvr>
    <a:masterClrMapping/>
  </p:clrMapOvr>
  <p:transition spd="slow">
    <p:wipe dir="d"/>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1" descr="001.jpg"/>
          <p:cNvPicPr>
            <a:picLocks noGrp="1" noChangeAspect="1"/>
          </p:cNvPicPr>
          <p:nvPr isPhoto="1"/>
        </p:nvPicPr>
        <p:blipFill>
          <a:blip r:embed="rId3"/>
          <a:srcRect/>
          <a:stretch>
            <a:fillRect/>
          </a:stretch>
        </p:blipFill>
        <p:spPr bwMode="auto">
          <a:xfrm>
            <a:off x="1639888" y="0"/>
            <a:ext cx="5864225" cy="6858000"/>
          </a:xfrm>
          <a:prstGeom prst="rect">
            <a:avLst/>
          </a:prstGeom>
          <a:noFill/>
          <a:ln w="9525">
            <a:noFill/>
            <a:miter lim="800000"/>
            <a:headEnd/>
            <a:tailEnd/>
          </a:ln>
        </p:spPr>
      </p:pic>
    </p:spTree>
  </p:cSld>
  <p:clrMapOvr>
    <a:masterClrMapping/>
  </p:clrMapOvr>
  <p:transition spd="slow" advClick="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3"/>
          <p:cNvSpPr>
            <a:spLocks noChangeArrowheads="1"/>
          </p:cNvSpPr>
          <p:nvPr/>
        </p:nvSpPr>
        <p:spPr bwMode="auto">
          <a:xfrm>
            <a:off x="468313" y="260350"/>
            <a:ext cx="8351837" cy="1631950"/>
          </a:xfrm>
          <a:prstGeom prst="rect">
            <a:avLst/>
          </a:prstGeom>
          <a:noFill/>
          <a:ln w="9525">
            <a:noFill/>
            <a:miter lim="800000"/>
            <a:headEnd/>
            <a:tailEnd/>
          </a:ln>
        </p:spPr>
        <p:txBody>
          <a:bodyPr>
            <a:spAutoFit/>
          </a:bodyPr>
          <a:lstStyle/>
          <a:p>
            <a:pPr algn="ctr"/>
            <a:r>
              <a:rPr lang="en-GB" sz="2000">
                <a:latin typeface="Calibri" pitchFamily="34" charset="0"/>
              </a:rPr>
              <a:t>“</a:t>
            </a:r>
            <a:r>
              <a:rPr lang="en-GB" sz="2000" b="1">
                <a:latin typeface="Calibri" pitchFamily="34" charset="0"/>
              </a:rPr>
              <a:t>If our schools are not a space where another humanity is being created, where another wisdom is taking root, where another society is being created, where hope and transcendence have a place, then we are losing out on making a unique contribution to this historical moment.”</a:t>
            </a:r>
          </a:p>
          <a:p>
            <a:pPr algn="ctr"/>
            <a:r>
              <a:rPr lang="en-GB" sz="2000" b="1">
                <a:latin typeface="Calibri" pitchFamily="34" charset="0"/>
              </a:rPr>
              <a:t>                                                 Pope Francis</a:t>
            </a:r>
          </a:p>
        </p:txBody>
      </p:sp>
      <p:sp>
        <p:nvSpPr>
          <p:cNvPr id="3" name="TextBox 2"/>
          <p:cNvSpPr txBox="1"/>
          <p:nvPr/>
        </p:nvSpPr>
        <p:spPr>
          <a:xfrm>
            <a:off x="250825" y="1773238"/>
            <a:ext cx="8569325" cy="5446712"/>
          </a:xfrm>
          <a:prstGeom prst="rect">
            <a:avLst/>
          </a:prstGeom>
          <a:noFill/>
        </p:spPr>
        <p:txBody>
          <a:bodyPr>
            <a:spAutoFit/>
          </a:bodyPr>
          <a:lstStyle/>
          <a:p>
            <a:pPr algn="ctr" fontAlgn="auto">
              <a:spcBef>
                <a:spcPts val="0"/>
              </a:spcBef>
              <a:spcAft>
                <a:spcPts val="0"/>
              </a:spcAft>
              <a:defRPr/>
            </a:pPr>
            <a:r>
              <a:rPr lang="en-GB" sz="2800" dirty="0">
                <a:solidFill>
                  <a:srgbClr val="FF0000"/>
                </a:solidFill>
                <a:latin typeface="+mj-lt"/>
                <a:cs typeface="+mn-cs"/>
              </a:rPr>
              <a:t>     </a:t>
            </a:r>
          </a:p>
          <a:p>
            <a:pPr algn="ctr" fontAlgn="auto">
              <a:spcBef>
                <a:spcPts val="0"/>
              </a:spcBef>
              <a:spcAft>
                <a:spcPts val="0"/>
              </a:spcAft>
              <a:defRPr/>
            </a:pPr>
            <a:endParaRPr lang="en-GB" sz="2800" dirty="0">
              <a:solidFill>
                <a:srgbClr val="FF0000"/>
              </a:solidFill>
              <a:latin typeface="+mj-lt"/>
              <a:cs typeface="+mn-cs"/>
            </a:endParaRPr>
          </a:p>
          <a:p>
            <a:pPr marL="514350" indent="-514350" algn="ctr" fontAlgn="auto">
              <a:spcBef>
                <a:spcPts val="0"/>
              </a:spcBef>
              <a:spcAft>
                <a:spcPts val="0"/>
              </a:spcAft>
              <a:buFontTx/>
              <a:buAutoNum type="arabicPeriod"/>
              <a:defRPr/>
            </a:pPr>
            <a:r>
              <a:rPr lang="en-GB" sz="3600" b="1" dirty="0">
                <a:solidFill>
                  <a:srgbClr val="FF0000"/>
                </a:solidFill>
                <a:latin typeface="Chiller" pitchFamily="82" charset="0"/>
                <a:cs typeface="+mn-cs"/>
              </a:rPr>
              <a:t>What ONE thing said, heard, reflected upon, will actually make a difference to you and to your ministry as missionaries of the Gospel?</a:t>
            </a:r>
          </a:p>
          <a:p>
            <a:pPr marL="514350" indent="-514350" fontAlgn="auto">
              <a:spcBef>
                <a:spcPts val="0"/>
              </a:spcBef>
              <a:spcAft>
                <a:spcPts val="0"/>
              </a:spcAft>
              <a:defRPr/>
            </a:pPr>
            <a:endParaRPr lang="en-GB" sz="3600" b="1" dirty="0">
              <a:solidFill>
                <a:srgbClr val="FF0000"/>
              </a:solidFill>
              <a:latin typeface="Chiller" pitchFamily="82" charset="0"/>
              <a:cs typeface="+mn-cs"/>
            </a:endParaRPr>
          </a:p>
          <a:p>
            <a:pPr marL="514350" indent="-514350" algn="ctr" fontAlgn="auto">
              <a:spcBef>
                <a:spcPts val="0"/>
              </a:spcBef>
              <a:spcAft>
                <a:spcPts val="0"/>
              </a:spcAft>
              <a:defRPr/>
            </a:pPr>
            <a:r>
              <a:rPr lang="en-GB" sz="3600" b="1" dirty="0">
                <a:solidFill>
                  <a:srgbClr val="FF0000"/>
                </a:solidFill>
                <a:latin typeface="Chiller" pitchFamily="82" charset="0"/>
                <a:cs typeface="+mn-cs"/>
              </a:rPr>
              <a:t>2.   What ONE thing might you actually DO !!?</a:t>
            </a:r>
          </a:p>
          <a:p>
            <a:pPr fontAlgn="auto">
              <a:spcBef>
                <a:spcPts val="0"/>
              </a:spcBef>
              <a:spcAft>
                <a:spcPts val="0"/>
              </a:spcAft>
              <a:defRPr/>
            </a:pPr>
            <a:endParaRPr lang="en-GB" sz="2800" dirty="0">
              <a:solidFill>
                <a:srgbClr val="FF0000"/>
              </a:solidFill>
              <a:latin typeface="+mn-lt"/>
              <a:cs typeface="+mn-cs"/>
            </a:endParaRPr>
          </a:p>
          <a:p>
            <a:pPr marL="457200" indent="-457200" fontAlgn="auto">
              <a:spcBef>
                <a:spcPts val="0"/>
              </a:spcBef>
              <a:spcAft>
                <a:spcPts val="0"/>
              </a:spcAft>
              <a:defRPr/>
            </a:pPr>
            <a:endParaRPr lang="en-GB" sz="2800" dirty="0">
              <a:solidFill>
                <a:srgbClr val="FF0000"/>
              </a:solidFill>
              <a:latin typeface="+mn-lt"/>
              <a:cs typeface="+mn-cs"/>
            </a:endParaRPr>
          </a:p>
          <a:p>
            <a:pPr marL="457200" indent="-457200" fontAlgn="auto">
              <a:spcBef>
                <a:spcPts val="0"/>
              </a:spcBef>
              <a:spcAft>
                <a:spcPts val="0"/>
              </a:spcAft>
              <a:buFontTx/>
              <a:buAutoNum type="arabicPeriod" startAt="2"/>
              <a:defRPr/>
            </a:pPr>
            <a:endParaRPr lang="en-GB" sz="2800" b="1" dirty="0">
              <a:solidFill>
                <a:srgbClr val="FF0000"/>
              </a:solidFill>
              <a:latin typeface="+mn-lt"/>
              <a:cs typeface="+mn-cs"/>
            </a:endParaRPr>
          </a:p>
          <a:p>
            <a:pPr marL="457200" indent="-457200" fontAlgn="auto">
              <a:spcBef>
                <a:spcPts val="0"/>
              </a:spcBef>
              <a:spcAft>
                <a:spcPts val="0"/>
              </a:spcAft>
              <a:buFontTx/>
              <a:buAutoNum type="arabicPeriod" startAt="2"/>
              <a:defRPr/>
            </a:pPr>
            <a:endParaRPr lang="en-GB" sz="2800" b="1" dirty="0">
              <a:solidFill>
                <a:srgbClr val="FF0000"/>
              </a:solidFill>
              <a:latin typeface="+mn-lt"/>
              <a:cs typeface="+mn-cs"/>
            </a:endParaRPr>
          </a:p>
        </p:txBody>
      </p:sp>
    </p:spTree>
  </p:cSld>
  <p:clrMapOvr>
    <a:masterClrMapping/>
  </p:clrMapOvr>
  <p:transition spd="slow">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3573463"/>
            <a:ext cx="8015287" cy="1362075"/>
          </a:xfrm>
        </p:spPr>
        <p:txBody>
          <a:bodyPr>
            <a:normAutofit/>
          </a:bodyPr>
          <a:lstStyle/>
          <a:p>
            <a:r>
              <a:rPr lang="en-GB" sz="4900" cap="none" smtClean="0">
                <a:latin typeface="Chiller" pitchFamily="82" charset="0"/>
              </a:rPr>
              <a:t>                    </a:t>
            </a:r>
            <a:r>
              <a:rPr lang="en-GB" sz="8800" cap="none" smtClean="0">
                <a:latin typeface="Chiller" pitchFamily="82" charset="0"/>
              </a:rPr>
              <a:t>A </a:t>
            </a:r>
            <a:br>
              <a:rPr lang="en-GB" sz="8800" cap="none" smtClean="0">
                <a:latin typeface="Chiller" pitchFamily="82" charset="0"/>
              </a:rPr>
            </a:br>
            <a:r>
              <a:rPr lang="en-GB" sz="8800" cap="none" smtClean="0">
                <a:latin typeface="Chiller" pitchFamily="82" charset="0"/>
              </a:rPr>
              <a:t/>
            </a:r>
            <a:br>
              <a:rPr lang="en-GB" sz="8800" cap="none" smtClean="0">
                <a:latin typeface="Chiller" pitchFamily="82" charset="0"/>
              </a:rPr>
            </a:br>
            <a:r>
              <a:rPr lang="en-GB" sz="8800" cap="none" smtClean="0">
                <a:latin typeface="Chiller" pitchFamily="82" charset="0"/>
              </a:rPr>
              <a:t>VISION…</a:t>
            </a:r>
            <a:br>
              <a:rPr lang="en-GB" sz="8800" cap="none" smtClean="0">
                <a:latin typeface="Chiller" pitchFamily="82" charset="0"/>
              </a:rPr>
            </a:br>
            <a:r>
              <a:rPr lang="en-GB" sz="4900" cap="none" smtClean="0">
                <a:latin typeface="Chiller" pitchFamily="82" charset="0"/>
              </a:rPr>
              <a:t/>
            </a:r>
            <a:br>
              <a:rPr lang="en-GB" sz="4900" cap="none" smtClean="0">
                <a:latin typeface="Chiller" pitchFamily="82" charset="0"/>
              </a:rPr>
            </a:br>
            <a:r>
              <a:rPr lang="en-GB" sz="4900" cap="none" smtClean="0">
                <a:latin typeface="Chiller" pitchFamily="82" charset="0"/>
              </a:rPr>
              <a:t>  </a:t>
            </a:r>
            <a:r>
              <a:rPr lang="en-GB" sz="7200" i="1" cap="none" smtClean="0">
                <a:solidFill>
                  <a:srgbClr val="FF0000"/>
                </a:solidFill>
                <a:latin typeface="Chiller" pitchFamily="82" charset="0"/>
              </a:rPr>
              <a:t>A SIGHT FOR SORE EYES…</a:t>
            </a:r>
          </a:p>
        </p:txBody>
      </p:sp>
    </p:spTree>
  </p:cSld>
  <p:clrMapOvr>
    <a:masterClrMapping/>
  </p:clrMapOvr>
  <p:transition spd="slow">
    <p:wipe dir="d"/>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2"/>
          <p:cNvSpPr>
            <a:spLocks noGrp="1" noChangeArrowheads="1"/>
          </p:cNvSpPr>
          <p:nvPr>
            <p:ph type="title"/>
            <p:custDataLst>
              <p:tags r:id="rId2"/>
            </p:custDataLst>
          </p:nvPr>
        </p:nvSpPr>
        <p:spPr>
          <a:xfrm>
            <a:off x="762000" y="269875"/>
            <a:ext cx="8077200" cy="1143000"/>
          </a:xfrm>
        </p:spPr>
        <p:txBody>
          <a:bodyPr rtlCol="0">
            <a:noAutofit/>
          </a:bodyPr>
          <a:lstStyle/>
          <a:p>
            <a:pPr fontAlgn="auto">
              <a:spcAft>
                <a:spcPts val="0"/>
              </a:spcAft>
              <a:defRPr/>
            </a:pPr>
            <a:r>
              <a:rPr sz="8800" b="1" smtClean="0">
                <a:solidFill>
                  <a:schemeClr val="tx2"/>
                </a:solidFill>
                <a:effectLst>
                  <a:outerShdw blurRad="38100" dist="38100" dir="2700000" algn="tl">
                    <a:srgbClr val="000000">
                      <a:alpha val="43137"/>
                    </a:srgbClr>
                  </a:outerShdw>
                </a:effectLst>
              </a:rPr>
              <a:t>Resources</a:t>
            </a:r>
          </a:p>
        </p:txBody>
      </p:sp>
      <p:sp>
        <p:nvSpPr>
          <p:cNvPr id="192514" name="Rectangle 3"/>
          <p:cNvSpPr>
            <a:spLocks noGrp="1" noChangeArrowheads="1"/>
          </p:cNvSpPr>
          <p:nvPr>
            <p:ph type="body" idx="1"/>
            <p:custDataLst>
              <p:tags r:id="rId3"/>
            </p:custDataLst>
          </p:nvPr>
        </p:nvSpPr>
        <p:spPr>
          <a:xfrm>
            <a:off x="762000" y="1597025"/>
            <a:ext cx="8077200" cy="4297363"/>
          </a:xfrm>
        </p:spPr>
        <p:txBody>
          <a:bodyPr/>
          <a:lstStyle/>
          <a:p>
            <a:pPr>
              <a:buFont typeface="Arial" charset="0"/>
              <a:buNone/>
            </a:pPr>
            <a:endParaRPr lang="en-US" smtClean="0"/>
          </a:p>
          <a:p>
            <a:r>
              <a:rPr lang="en-US" smtClean="0"/>
              <a:t> Clashing Symbols. </a:t>
            </a:r>
            <a:r>
              <a:rPr lang="en-US" sz="2400" smtClean="0"/>
              <a:t>Michael Paul Gallagher SJ.                </a:t>
            </a:r>
            <a:r>
              <a:rPr lang="en-US" sz="1400" smtClean="0"/>
              <a:t>Darton, Longman  &amp; Todd. 1997. Amazon</a:t>
            </a:r>
            <a:endParaRPr lang="en-US" sz="2400" smtClean="0"/>
          </a:p>
          <a:p>
            <a:r>
              <a:rPr lang="en-US" smtClean="0"/>
              <a:t>The People wish to see Jesus – </a:t>
            </a:r>
            <a:r>
              <a:rPr lang="en-US" sz="2400" smtClean="0"/>
              <a:t>reflections for those who teach.  Pope Francis.</a:t>
            </a:r>
            <a:r>
              <a:rPr lang="en-US" sz="1400" smtClean="0"/>
              <a:t> Crossroad publishing Co. 2014</a:t>
            </a:r>
            <a:endParaRPr lang="en-US" smtClean="0"/>
          </a:p>
          <a:p>
            <a:r>
              <a:rPr lang="en-US" smtClean="0"/>
              <a:t>Education for choosing life – </a:t>
            </a:r>
            <a:r>
              <a:rPr lang="en-US" sz="2400" smtClean="0"/>
              <a:t>proposals for difficult times.   Pope Francis.</a:t>
            </a:r>
            <a:r>
              <a:rPr lang="en-US" smtClean="0"/>
              <a:t/>
            </a:r>
            <a:br>
              <a:rPr lang="en-US" smtClean="0"/>
            </a:br>
            <a:endParaRPr lang="en-US" u="sng" smtClean="0">
              <a:solidFill>
                <a:schemeClr val="tx2"/>
              </a:solidFill>
            </a:endParaRPr>
          </a:p>
        </p:txBody>
      </p:sp>
    </p:spTree>
    <p:custDataLst>
      <p:tags r:id="rId1"/>
    </p:custData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54000" y="198438"/>
            <a:ext cx="8639175" cy="1452562"/>
          </a:xfrm>
        </p:spPr>
        <p:txBody>
          <a:bodyPr rtlCol="0">
            <a:normAutofit fontScale="90000"/>
          </a:bodyPr>
          <a:lstStyle/>
          <a:p>
            <a:pPr fontAlgn="auto">
              <a:spcAft>
                <a:spcPts val="0"/>
              </a:spcAft>
              <a:defRPr/>
            </a:pPr>
            <a:r>
              <a:rPr lang="en-GB" altLang="en-US" smtClean="0">
                <a:latin typeface="Arial Black" pitchFamily="34" charset="0"/>
              </a:rPr>
              <a:t>Chosen to lead </a:t>
            </a:r>
            <a:r>
              <a:rPr lang="en-GB" altLang="en-US" smtClean="0"/>
              <a:t>Christian learning communities in the 21</a:t>
            </a:r>
            <a:r>
              <a:rPr lang="en-GB" altLang="en-US" baseline="30000" smtClean="0"/>
              <a:t>st</a:t>
            </a:r>
            <a:r>
              <a:rPr lang="en-GB" altLang="en-US" smtClean="0"/>
              <a:t> Century</a:t>
            </a:r>
          </a:p>
        </p:txBody>
      </p:sp>
      <p:sp>
        <p:nvSpPr>
          <p:cNvPr id="21507" name="Content Placeholder 2"/>
          <p:cNvSpPr>
            <a:spLocks noGrp="1"/>
          </p:cNvSpPr>
          <p:nvPr>
            <p:ph idx="1"/>
          </p:nvPr>
        </p:nvSpPr>
        <p:spPr>
          <a:xfrm>
            <a:off x="628650" y="1825625"/>
            <a:ext cx="7886700" cy="4667250"/>
          </a:xfrm>
        </p:spPr>
        <p:txBody>
          <a:bodyPr rtlCol="0">
            <a:normAutofit fontScale="92500"/>
          </a:bodyPr>
          <a:lstStyle/>
          <a:p>
            <a:pPr fontAlgn="auto">
              <a:spcAft>
                <a:spcPts val="0"/>
              </a:spcAft>
              <a:defRPr/>
            </a:pPr>
            <a:endParaRPr lang="en-GB" altLang="en-US" dirty="0" smtClean="0"/>
          </a:p>
          <a:p>
            <a:pPr fontAlgn="auto">
              <a:spcAft>
                <a:spcPts val="0"/>
              </a:spcAft>
              <a:defRPr/>
            </a:pPr>
            <a:endParaRPr lang="en-GB" altLang="en-US" dirty="0"/>
          </a:p>
          <a:p>
            <a:pPr fontAlgn="auto">
              <a:spcAft>
                <a:spcPts val="0"/>
              </a:spcAft>
              <a:defRPr/>
            </a:pPr>
            <a:endParaRPr lang="en-GB" altLang="en-US" dirty="0" smtClean="0"/>
          </a:p>
          <a:p>
            <a:pPr fontAlgn="auto">
              <a:spcAft>
                <a:spcPts val="0"/>
              </a:spcAft>
              <a:defRPr/>
            </a:pPr>
            <a:endParaRPr lang="en-GB" altLang="en-US" dirty="0"/>
          </a:p>
          <a:p>
            <a:pPr fontAlgn="auto">
              <a:spcAft>
                <a:spcPts val="0"/>
              </a:spcAft>
              <a:defRPr/>
            </a:pPr>
            <a:endParaRPr lang="en-GB" altLang="en-US" dirty="0" smtClean="0"/>
          </a:p>
          <a:p>
            <a:pPr fontAlgn="auto">
              <a:spcAft>
                <a:spcPts val="0"/>
              </a:spcAft>
              <a:defRPr/>
            </a:pPr>
            <a:endParaRPr lang="en-GB" altLang="en-US" dirty="0"/>
          </a:p>
          <a:p>
            <a:pPr fontAlgn="auto">
              <a:spcAft>
                <a:spcPts val="0"/>
              </a:spcAft>
              <a:defRPr/>
            </a:pPr>
            <a:endParaRPr lang="en-GB" altLang="en-US" dirty="0" smtClean="0"/>
          </a:p>
          <a:p>
            <a:pPr marL="0" indent="0" algn="r" fontAlgn="auto">
              <a:spcAft>
                <a:spcPts val="0"/>
              </a:spcAft>
              <a:buFont typeface="Arial" charset="0"/>
              <a:buNone/>
              <a:defRPr/>
            </a:pPr>
            <a:r>
              <a:rPr lang="en-GB" altLang="en-US" sz="4000" dirty="0" smtClean="0"/>
              <a:t>In  challenging and demanding times!</a:t>
            </a:r>
            <a:endParaRPr lang="en-GB" altLang="en-US" sz="4000" dirty="0"/>
          </a:p>
        </p:txBody>
      </p:sp>
      <p:pic>
        <p:nvPicPr>
          <p:cNvPr id="194563" name="Picture 3"/>
          <p:cNvPicPr>
            <a:picLocks noChangeAspect="1"/>
          </p:cNvPicPr>
          <p:nvPr/>
        </p:nvPicPr>
        <p:blipFill>
          <a:blip r:embed="rId3"/>
          <a:srcRect/>
          <a:stretch>
            <a:fillRect/>
          </a:stretch>
        </p:blipFill>
        <p:spPr bwMode="auto">
          <a:xfrm>
            <a:off x="2278063" y="2198688"/>
            <a:ext cx="4071937" cy="3302000"/>
          </a:xfrm>
          <a:prstGeom prst="rect">
            <a:avLst/>
          </a:prstGeom>
          <a:noFill/>
          <a:ln w="9525">
            <a:noFill/>
            <a:miter lim="800000"/>
            <a:headEnd/>
            <a:tailEnd/>
          </a:ln>
        </p:spPr>
      </p:pic>
    </p:spTree>
  </p:cSld>
  <p:clrMapOvr>
    <a:masterClrMapping/>
  </p:clrMapOvr>
  <p:transition spd="slow" advTm="9212"/>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Title 1"/>
          <p:cNvSpPr>
            <a:spLocks noGrp="1"/>
          </p:cNvSpPr>
          <p:nvPr>
            <p:ph type="title"/>
          </p:nvPr>
        </p:nvSpPr>
        <p:spPr>
          <a:xfrm>
            <a:off x="514350" y="198438"/>
            <a:ext cx="7886700" cy="1325562"/>
          </a:xfrm>
        </p:spPr>
        <p:txBody>
          <a:bodyPr/>
          <a:lstStyle/>
          <a:p>
            <a:r>
              <a:rPr lang="en-GB" altLang="en-US" b="1" smtClean="0"/>
              <a:t>In this 21</a:t>
            </a:r>
            <a:r>
              <a:rPr lang="en-GB" altLang="en-US" b="1" baseline="30000" smtClean="0"/>
              <a:t>st</a:t>
            </a:r>
            <a:r>
              <a:rPr lang="en-GB" altLang="en-US" b="1" smtClean="0"/>
              <a:t> Century….</a:t>
            </a:r>
          </a:p>
        </p:txBody>
      </p:sp>
      <p:sp>
        <p:nvSpPr>
          <p:cNvPr id="22531" name="Content Placeholder 2"/>
          <p:cNvSpPr>
            <a:spLocks noGrp="1"/>
          </p:cNvSpPr>
          <p:nvPr>
            <p:ph idx="1"/>
          </p:nvPr>
        </p:nvSpPr>
        <p:spPr>
          <a:xfrm>
            <a:off x="628650" y="1520825"/>
            <a:ext cx="7886700" cy="5040313"/>
          </a:xfrm>
        </p:spPr>
        <p:txBody>
          <a:bodyPr rtlCol="0">
            <a:normAutofit fontScale="85000" lnSpcReduction="20000"/>
          </a:bodyPr>
          <a:lstStyle/>
          <a:p>
            <a:pPr marL="0" indent="0" fontAlgn="auto">
              <a:spcAft>
                <a:spcPts val="0"/>
              </a:spcAft>
              <a:buFont typeface="Arial" charset="0"/>
              <a:buNone/>
              <a:defRPr/>
            </a:pPr>
            <a:r>
              <a:rPr lang="en-GB" altLang="en-US" sz="3600" dirty="0" smtClean="0"/>
              <a:t>Society will want them to make the best of their lives</a:t>
            </a:r>
          </a:p>
          <a:p>
            <a:pPr fontAlgn="auto">
              <a:spcAft>
                <a:spcPts val="0"/>
              </a:spcAft>
              <a:defRPr/>
            </a:pPr>
            <a:endParaRPr lang="en-GB" altLang="en-US" dirty="0" smtClean="0"/>
          </a:p>
          <a:p>
            <a:pPr fontAlgn="auto">
              <a:spcAft>
                <a:spcPts val="0"/>
              </a:spcAft>
              <a:defRPr/>
            </a:pPr>
            <a:endParaRPr lang="en-GB" altLang="en-US" dirty="0" smtClean="0"/>
          </a:p>
          <a:p>
            <a:pPr fontAlgn="auto">
              <a:spcAft>
                <a:spcPts val="0"/>
              </a:spcAft>
              <a:defRPr/>
            </a:pPr>
            <a:endParaRPr lang="en-GB" altLang="en-US" dirty="0" smtClean="0"/>
          </a:p>
          <a:p>
            <a:pPr fontAlgn="auto">
              <a:spcAft>
                <a:spcPts val="0"/>
              </a:spcAft>
              <a:defRPr/>
            </a:pPr>
            <a:endParaRPr lang="en-GB" altLang="en-US" dirty="0" smtClean="0"/>
          </a:p>
          <a:p>
            <a:pPr fontAlgn="auto">
              <a:spcAft>
                <a:spcPts val="0"/>
              </a:spcAft>
              <a:defRPr/>
            </a:pPr>
            <a:endParaRPr lang="en-GB" altLang="en-US" dirty="0" smtClean="0"/>
          </a:p>
          <a:p>
            <a:pPr marL="0" indent="0" fontAlgn="auto">
              <a:spcAft>
                <a:spcPts val="0"/>
              </a:spcAft>
              <a:buFont typeface="Arial" charset="0"/>
              <a:buNone/>
              <a:defRPr/>
            </a:pPr>
            <a:endParaRPr lang="en-GB" altLang="en-US" sz="3600" dirty="0" smtClean="0"/>
          </a:p>
          <a:p>
            <a:pPr marL="0" indent="0" fontAlgn="auto">
              <a:spcAft>
                <a:spcPts val="0"/>
              </a:spcAft>
              <a:buFont typeface="Arial" charset="0"/>
              <a:buNone/>
              <a:defRPr/>
            </a:pPr>
            <a:endParaRPr lang="en-GB" altLang="en-US" sz="3600" dirty="0" smtClean="0"/>
          </a:p>
          <a:p>
            <a:pPr marL="0" indent="0" fontAlgn="auto">
              <a:spcAft>
                <a:spcPts val="0"/>
              </a:spcAft>
              <a:buFont typeface="Arial" charset="0"/>
              <a:buNone/>
              <a:defRPr/>
            </a:pPr>
            <a:r>
              <a:rPr lang="en-GB" altLang="en-US" sz="3600" dirty="0" smtClean="0"/>
              <a:t>But who, </a:t>
            </a:r>
            <a:r>
              <a:rPr lang="en-GB" altLang="en-US" sz="3600" b="1" dirty="0" smtClean="0"/>
              <a:t>but you, </a:t>
            </a:r>
            <a:r>
              <a:rPr lang="en-GB" altLang="en-US" sz="3600" dirty="0" smtClean="0"/>
              <a:t>will transform  their lives for ever?</a:t>
            </a:r>
          </a:p>
        </p:txBody>
      </p:sp>
      <p:pic>
        <p:nvPicPr>
          <p:cNvPr id="196611" name="Picture 6" descr="C:\Users\energy\AppData\Local\Microsoft\Windows\Temporary Internet Files\Content.IE5\2SVZNSDB\MP900442427[1].jpg"/>
          <p:cNvPicPr>
            <a:picLocks noChangeAspect="1" noChangeArrowheads="1"/>
          </p:cNvPicPr>
          <p:nvPr/>
        </p:nvPicPr>
        <p:blipFill>
          <a:blip r:embed="rId3"/>
          <a:srcRect/>
          <a:stretch>
            <a:fillRect/>
          </a:stretch>
        </p:blipFill>
        <p:spPr bwMode="auto">
          <a:xfrm>
            <a:off x="2771775" y="2133600"/>
            <a:ext cx="2879725" cy="2841625"/>
          </a:xfrm>
          <a:prstGeom prst="rect">
            <a:avLst/>
          </a:prstGeom>
          <a:noFill/>
          <a:ln w="9525">
            <a:noFill/>
            <a:miter lim="800000"/>
            <a:headEnd/>
            <a:tailEnd/>
          </a:ln>
        </p:spPr>
      </p:pic>
      <p:pic>
        <p:nvPicPr>
          <p:cNvPr id="196612" name="Picture 4" descr="C:\Users\energy\AppData\Local\Microsoft\Windows\Temporary Internet Files\Content.IE5\2SVZNSDB\MP900439482[1].jpg"/>
          <p:cNvPicPr>
            <a:picLocks noChangeAspect="1" noChangeArrowheads="1"/>
          </p:cNvPicPr>
          <p:nvPr/>
        </p:nvPicPr>
        <p:blipFill>
          <a:blip r:embed="rId4"/>
          <a:srcRect/>
          <a:stretch>
            <a:fillRect/>
          </a:stretch>
        </p:blipFill>
        <p:spPr bwMode="auto">
          <a:xfrm>
            <a:off x="7019925" y="2636838"/>
            <a:ext cx="1800225" cy="2709862"/>
          </a:xfrm>
          <a:prstGeom prst="rect">
            <a:avLst/>
          </a:prstGeom>
          <a:noFill/>
          <a:ln w="9525">
            <a:noFill/>
            <a:miter lim="800000"/>
            <a:headEnd/>
            <a:tailEnd/>
          </a:ln>
        </p:spPr>
      </p:pic>
    </p:spTree>
  </p:cSld>
  <p:clrMapOvr>
    <a:masterClrMapping/>
  </p:clrMapOvr>
  <p:transition spd="slow" advTm="14382"/>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itle 1"/>
          <p:cNvSpPr>
            <a:spLocks noGrp="1"/>
          </p:cNvSpPr>
          <p:nvPr>
            <p:ph type="title"/>
          </p:nvPr>
        </p:nvSpPr>
        <p:spPr>
          <a:xfrm>
            <a:off x="441325" y="0"/>
            <a:ext cx="7886700" cy="1325563"/>
          </a:xfrm>
        </p:spPr>
        <p:txBody>
          <a:bodyPr/>
          <a:lstStyle/>
          <a:p>
            <a:r>
              <a:rPr lang="en-GB" altLang="en-US" smtClean="0"/>
              <a:t>In 21</a:t>
            </a:r>
            <a:r>
              <a:rPr lang="en-GB" altLang="en-US" baseline="30000" smtClean="0"/>
              <a:t>st</a:t>
            </a:r>
            <a:r>
              <a:rPr lang="en-GB" altLang="en-US" smtClean="0"/>
              <a:t> Century….</a:t>
            </a:r>
          </a:p>
        </p:txBody>
      </p:sp>
      <p:sp>
        <p:nvSpPr>
          <p:cNvPr id="23555" name="Content Placeholder 2"/>
          <p:cNvSpPr>
            <a:spLocks noGrp="1"/>
          </p:cNvSpPr>
          <p:nvPr>
            <p:ph idx="1"/>
          </p:nvPr>
        </p:nvSpPr>
        <p:spPr>
          <a:xfrm>
            <a:off x="446088" y="1104900"/>
            <a:ext cx="8564562" cy="5254625"/>
          </a:xfrm>
        </p:spPr>
        <p:txBody>
          <a:bodyPr rtlCol="0">
            <a:normAutofit fontScale="92500" lnSpcReduction="20000"/>
          </a:bodyPr>
          <a:lstStyle/>
          <a:p>
            <a:pPr fontAlgn="auto">
              <a:spcAft>
                <a:spcPts val="0"/>
              </a:spcAft>
              <a:buFont typeface="Arial" pitchFamily="34" charset="0"/>
              <a:buChar char="•"/>
              <a:defRPr/>
            </a:pPr>
            <a:r>
              <a:rPr lang="en-GB" altLang="en-US" sz="3600" dirty="0" smtClean="0"/>
              <a:t>Society tells them life is fleeting, </a:t>
            </a:r>
          </a:p>
          <a:p>
            <a:pPr fontAlgn="auto">
              <a:spcAft>
                <a:spcPts val="0"/>
              </a:spcAft>
              <a:buFont typeface="Arial" pitchFamily="34" charset="0"/>
              <a:buNone/>
              <a:defRPr/>
            </a:pPr>
            <a:r>
              <a:rPr lang="en-GB" altLang="en-US" sz="3600" dirty="0" smtClean="0"/>
              <a:t>pleasure is instant</a:t>
            </a:r>
          </a:p>
          <a:p>
            <a:pPr fontAlgn="auto">
              <a:spcAft>
                <a:spcPts val="0"/>
              </a:spcAft>
              <a:buFont typeface="Arial" pitchFamily="34" charset="0"/>
              <a:buChar char="•"/>
              <a:defRPr/>
            </a:pPr>
            <a:endParaRPr lang="en-GB" altLang="en-US" dirty="0"/>
          </a:p>
          <a:p>
            <a:pPr fontAlgn="auto">
              <a:spcAft>
                <a:spcPts val="0"/>
              </a:spcAft>
              <a:buFont typeface="Arial" pitchFamily="34" charset="0"/>
              <a:buChar char="•"/>
              <a:defRPr/>
            </a:pPr>
            <a:endParaRPr lang="en-GB" altLang="en-US" dirty="0" smtClean="0"/>
          </a:p>
          <a:p>
            <a:pPr fontAlgn="auto">
              <a:spcAft>
                <a:spcPts val="0"/>
              </a:spcAft>
              <a:buFont typeface="Arial" pitchFamily="34" charset="0"/>
              <a:buChar char="•"/>
              <a:defRPr/>
            </a:pPr>
            <a:endParaRPr lang="en-GB" altLang="en-US" dirty="0"/>
          </a:p>
          <a:p>
            <a:pPr fontAlgn="auto">
              <a:spcAft>
                <a:spcPts val="0"/>
              </a:spcAft>
              <a:buFont typeface="Arial" pitchFamily="34" charset="0"/>
              <a:buChar char="•"/>
              <a:defRPr/>
            </a:pPr>
            <a:endParaRPr lang="en-GB" altLang="en-US" dirty="0" smtClean="0"/>
          </a:p>
          <a:p>
            <a:pPr fontAlgn="auto">
              <a:spcAft>
                <a:spcPts val="0"/>
              </a:spcAft>
              <a:buFont typeface="Arial" pitchFamily="34" charset="0"/>
              <a:buChar char="•"/>
              <a:defRPr/>
            </a:pPr>
            <a:endParaRPr lang="en-GB" altLang="en-US" dirty="0"/>
          </a:p>
          <a:p>
            <a:pPr marL="0" indent="0" fontAlgn="auto">
              <a:spcAft>
                <a:spcPts val="0"/>
              </a:spcAft>
              <a:buFont typeface="Arial" pitchFamily="34" charset="0"/>
              <a:buNone/>
              <a:defRPr/>
            </a:pPr>
            <a:r>
              <a:rPr lang="en-GB" altLang="en-US" sz="3600" dirty="0" smtClean="0"/>
              <a:t>Who, </a:t>
            </a:r>
            <a:r>
              <a:rPr lang="en-GB" altLang="en-US" sz="3600" b="1" dirty="0" smtClean="0"/>
              <a:t>but you, </a:t>
            </a:r>
          </a:p>
          <a:p>
            <a:pPr marL="0" indent="0" fontAlgn="auto">
              <a:spcAft>
                <a:spcPts val="0"/>
              </a:spcAft>
              <a:buFont typeface="Arial" pitchFamily="34" charset="0"/>
              <a:buNone/>
              <a:defRPr/>
            </a:pPr>
            <a:r>
              <a:rPr lang="en-GB" altLang="en-US" sz="3600" dirty="0" smtClean="0"/>
              <a:t>will lead them to life eternal </a:t>
            </a:r>
          </a:p>
          <a:p>
            <a:pPr marL="0" indent="0" fontAlgn="auto">
              <a:spcAft>
                <a:spcPts val="0"/>
              </a:spcAft>
              <a:buFont typeface="Arial" pitchFamily="34" charset="0"/>
              <a:buNone/>
              <a:defRPr/>
            </a:pPr>
            <a:r>
              <a:rPr lang="en-GB" altLang="en-US" sz="3600" dirty="0" smtClean="0"/>
              <a:t>and the  Joy of the Gospels?</a:t>
            </a:r>
          </a:p>
        </p:txBody>
      </p:sp>
      <p:pic>
        <p:nvPicPr>
          <p:cNvPr id="198659" name="Picture 2" descr="C:\Users\energy\AppData\Local\Microsoft\Windows\Temporary Internet Files\Content.IE5\U0MGONXX\kids%20different%20ages%20going%20to%20school[1].jpg"/>
          <p:cNvPicPr>
            <a:picLocks noChangeAspect="1" noChangeArrowheads="1"/>
          </p:cNvPicPr>
          <p:nvPr/>
        </p:nvPicPr>
        <p:blipFill>
          <a:blip r:embed="rId3"/>
          <a:srcRect/>
          <a:stretch>
            <a:fillRect/>
          </a:stretch>
        </p:blipFill>
        <p:spPr bwMode="auto">
          <a:xfrm>
            <a:off x="5219700" y="1916113"/>
            <a:ext cx="3048000" cy="3322637"/>
          </a:xfrm>
          <a:prstGeom prst="rect">
            <a:avLst/>
          </a:prstGeom>
          <a:noFill/>
          <a:ln w="9525">
            <a:noFill/>
            <a:miter lim="800000"/>
            <a:headEnd/>
            <a:tailEnd/>
          </a:ln>
        </p:spPr>
      </p:pic>
    </p:spTree>
  </p:cSld>
  <p:clrMapOvr>
    <a:masterClrMapping/>
  </p:clrMapOvr>
  <p:transition spd="slow" advTm="16758"/>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a:spLocks noGrp="1"/>
          </p:cNvSpPr>
          <p:nvPr>
            <p:ph type="title"/>
          </p:nvPr>
        </p:nvSpPr>
        <p:spPr>
          <a:xfrm>
            <a:off x="160338" y="0"/>
            <a:ext cx="7886700" cy="1325563"/>
          </a:xfrm>
        </p:spPr>
        <p:txBody>
          <a:bodyPr/>
          <a:lstStyle/>
          <a:p>
            <a:r>
              <a:rPr lang="en-GB" altLang="en-US" smtClean="0"/>
              <a:t>In 21</a:t>
            </a:r>
            <a:r>
              <a:rPr lang="en-GB" altLang="en-US" baseline="30000" smtClean="0"/>
              <a:t>st</a:t>
            </a:r>
            <a:r>
              <a:rPr lang="en-GB" altLang="en-US" smtClean="0"/>
              <a:t> Century….</a:t>
            </a:r>
          </a:p>
        </p:txBody>
      </p:sp>
      <p:sp>
        <p:nvSpPr>
          <p:cNvPr id="24579" name="Content Placeholder 2"/>
          <p:cNvSpPr>
            <a:spLocks noGrp="1"/>
          </p:cNvSpPr>
          <p:nvPr>
            <p:ph idx="1"/>
          </p:nvPr>
        </p:nvSpPr>
        <p:spPr>
          <a:xfrm>
            <a:off x="601663" y="1403350"/>
            <a:ext cx="7886700" cy="4351338"/>
          </a:xfrm>
        </p:spPr>
        <p:txBody>
          <a:bodyPr rtlCol="0">
            <a:normAutofit fontScale="92500" lnSpcReduction="20000"/>
          </a:bodyPr>
          <a:lstStyle/>
          <a:p>
            <a:pPr fontAlgn="auto">
              <a:spcAft>
                <a:spcPts val="0"/>
              </a:spcAft>
              <a:defRPr/>
            </a:pPr>
            <a:r>
              <a:rPr lang="en-GB" altLang="en-US" sz="3600" dirty="0" smtClean="0"/>
              <a:t>Society tells them winners take all</a:t>
            </a:r>
          </a:p>
          <a:p>
            <a:pPr fontAlgn="auto">
              <a:spcAft>
                <a:spcPts val="0"/>
              </a:spcAft>
              <a:defRPr/>
            </a:pPr>
            <a:endParaRPr lang="en-GB" altLang="en-US" dirty="0" smtClean="0"/>
          </a:p>
          <a:p>
            <a:pPr fontAlgn="auto">
              <a:spcAft>
                <a:spcPts val="0"/>
              </a:spcAft>
              <a:defRPr/>
            </a:pPr>
            <a:endParaRPr lang="en-GB" altLang="en-US" dirty="0" smtClean="0"/>
          </a:p>
          <a:p>
            <a:pPr fontAlgn="auto">
              <a:spcAft>
                <a:spcPts val="0"/>
              </a:spcAft>
              <a:defRPr/>
            </a:pPr>
            <a:endParaRPr lang="en-GB" altLang="en-US" dirty="0" smtClean="0"/>
          </a:p>
          <a:p>
            <a:pPr fontAlgn="auto">
              <a:spcAft>
                <a:spcPts val="0"/>
              </a:spcAft>
              <a:defRPr/>
            </a:pPr>
            <a:endParaRPr lang="en-GB" altLang="en-US" dirty="0" smtClean="0"/>
          </a:p>
          <a:p>
            <a:pPr marL="0" indent="0" fontAlgn="auto">
              <a:spcAft>
                <a:spcPts val="0"/>
              </a:spcAft>
              <a:buFont typeface="Arial" charset="0"/>
              <a:buNone/>
              <a:defRPr/>
            </a:pPr>
            <a:endParaRPr lang="en-GB" altLang="en-US" dirty="0" smtClean="0"/>
          </a:p>
          <a:p>
            <a:pPr marL="0" indent="0" fontAlgn="auto">
              <a:spcAft>
                <a:spcPts val="0"/>
              </a:spcAft>
              <a:buFont typeface="Arial" charset="0"/>
              <a:buNone/>
              <a:defRPr/>
            </a:pPr>
            <a:endParaRPr lang="en-GB" altLang="en-US" sz="3600" dirty="0" smtClean="0"/>
          </a:p>
          <a:p>
            <a:pPr marL="0" indent="0" fontAlgn="auto">
              <a:spcAft>
                <a:spcPts val="0"/>
              </a:spcAft>
              <a:buFont typeface="Arial" charset="0"/>
              <a:buNone/>
              <a:defRPr/>
            </a:pPr>
            <a:r>
              <a:rPr lang="en-GB" altLang="en-US" sz="3600" dirty="0" smtClean="0"/>
              <a:t>Who, </a:t>
            </a:r>
            <a:r>
              <a:rPr lang="en-GB" altLang="en-US" sz="3600" b="1" dirty="0" smtClean="0"/>
              <a:t>but you, </a:t>
            </a:r>
          </a:p>
          <a:p>
            <a:pPr marL="0" indent="0" fontAlgn="auto">
              <a:spcAft>
                <a:spcPts val="0"/>
              </a:spcAft>
              <a:buFont typeface="Arial" charset="0"/>
              <a:buNone/>
              <a:defRPr/>
            </a:pPr>
            <a:r>
              <a:rPr lang="en-GB" altLang="en-US" sz="3600" dirty="0" smtClean="0"/>
              <a:t>will teach them the power of the Beatitudes?</a:t>
            </a:r>
          </a:p>
          <a:p>
            <a:pPr fontAlgn="auto">
              <a:spcAft>
                <a:spcPts val="0"/>
              </a:spcAft>
              <a:defRPr/>
            </a:pPr>
            <a:endParaRPr lang="en-GB" altLang="en-US" dirty="0" smtClean="0"/>
          </a:p>
          <a:p>
            <a:pPr fontAlgn="auto">
              <a:spcAft>
                <a:spcPts val="0"/>
              </a:spcAft>
              <a:defRPr/>
            </a:pPr>
            <a:endParaRPr lang="en-GB" altLang="en-US" dirty="0" smtClean="0"/>
          </a:p>
          <a:p>
            <a:pPr fontAlgn="auto">
              <a:spcAft>
                <a:spcPts val="0"/>
              </a:spcAft>
              <a:defRPr/>
            </a:pPr>
            <a:endParaRPr lang="en-GB" altLang="en-US" dirty="0" smtClean="0"/>
          </a:p>
          <a:p>
            <a:pPr fontAlgn="auto">
              <a:spcAft>
                <a:spcPts val="0"/>
              </a:spcAft>
              <a:defRPr/>
            </a:pPr>
            <a:endParaRPr lang="en-GB" altLang="en-US" dirty="0" smtClean="0"/>
          </a:p>
          <a:p>
            <a:pPr fontAlgn="auto">
              <a:spcAft>
                <a:spcPts val="0"/>
              </a:spcAft>
              <a:defRPr/>
            </a:pPr>
            <a:endParaRPr lang="en-GB" altLang="en-US" dirty="0" smtClean="0"/>
          </a:p>
          <a:p>
            <a:pPr fontAlgn="auto">
              <a:spcAft>
                <a:spcPts val="0"/>
              </a:spcAft>
              <a:defRPr/>
            </a:pPr>
            <a:endParaRPr lang="en-GB" altLang="en-US" dirty="0" smtClean="0"/>
          </a:p>
          <a:p>
            <a:pPr fontAlgn="auto">
              <a:spcAft>
                <a:spcPts val="0"/>
              </a:spcAft>
              <a:defRPr/>
            </a:pPr>
            <a:endParaRPr lang="en-GB" altLang="en-US" dirty="0" smtClean="0"/>
          </a:p>
        </p:txBody>
      </p:sp>
      <p:pic>
        <p:nvPicPr>
          <p:cNvPr id="200707" name="Picture 7" descr="C:\Users\energy\AppData\Local\Microsoft\Windows\Temporary Internet Files\Content.IE5\5CV2ZBCT\MP900439426[1].jpg"/>
          <p:cNvPicPr>
            <a:picLocks noChangeAspect="1" noChangeArrowheads="1"/>
          </p:cNvPicPr>
          <p:nvPr/>
        </p:nvPicPr>
        <p:blipFill>
          <a:blip r:embed="rId3"/>
          <a:srcRect/>
          <a:stretch>
            <a:fillRect/>
          </a:stretch>
        </p:blipFill>
        <p:spPr bwMode="auto">
          <a:xfrm>
            <a:off x="5724525" y="2276475"/>
            <a:ext cx="2139950" cy="2160588"/>
          </a:xfrm>
          <a:prstGeom prst="rect">
            <a:avLst/>
          </a:prstGeom>
          <a:noFill/>
          <a:ln w="9525">
            <a:noFill/>
            <a:miter lim="800000"/>
            <a:headEnd/>
            <a:tailEnd/>
          </a:ln>
        </p:spPr>
      </p:pic>
    </p:spTree>
  </p:cSld>
  <p:clrMapOvr>
    <a:masterClrMapping/>
  </p:clrMapOvr>
  <p:transition spd="slow" advTm="12176"/>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itle 1"/>
          <p:cNvSpPr>
            <a:spLocks noGrp="1"/>
          </p:cNvSpPr>
          <p:nvPr>
            <p:ph type="title"/>
          </p:nvPr>
        </p:nvSpPr>
        <p:spPr>
          <a:xfrm>
            <a:off x="319088" y="0"/>
            <a:ext cx="7886700" cy="1063625"/>
          </a:xfrm>
        </p:spPr>
        <p:txBody>
          <a:bodyPr/>
          <a:lstStyle/>
          <a:p>
            <a:r>
              <a:rPr lang="en-GB" altLang="en-US" smtClean="0"/>
              <a:t>In 21</a:t>
            </a:r>
            <a:r>
              <a:rPr lang="en-GB" altLang="en-US" baseline="30000" smtClean="0"/>
              <a:t>st</a:t>
            </a:r>
            <a:r>
              <a:rPr lang="en-GB" altLang="en-US" smtClean="0"/>
              <a:t> Century….</a:t>
            </a:r>
          </a:p>
        </p:txBody>
      </p:sp>
      <p:sp>
        <p:nvSpPr>
          <p:cNvPr id="3" name="Content Placeholder 2"/>
          <p:cNvSpPr>
            <a:spLocks noGrp="1"/>
          </p:cNvSpPr>
          <p:nvPr>
            <p:ph idx="1"/>
          </p:nvPr>
        </p:nvSpPr>
        <p:spPr>
          <a:xfrm>
            <a:off x="628650" y="1350963"/>
            <a:ext cx="7886700" cy="5092700"/>
          </a:xfrm>
        </p:spPr>
        <p:txBody>
          <a:bodyPr rtlCol="0">
            <a:normAutofit fontScale="77500" lnSpcReduction="20000"/>
          </a:bodyPr>
          <a:lstStyle/>
          <a:p>
            <a:pPr marL="0" indent="0" fontAlgn="auto">
              <a:spcAft>
                <a:spcPts val="0"/>
              </a:spcAft>
              <a:buFont typeface="Arial" charset="0"/>
              <a:buNone/>
              <a:defRPr/>
            </a:pPr>
            <a:r>
              <a:rPr lang="en-GB" dirty="0" smtClean="0"/>
              <a:t>Society will persuade them to purchase and to consume </a:t>
            </a:r>
          </a:p>
          <a:p>
            <a:pPr marL="0" indent="0" fontAlgn="auto">
              <a:spcAft>
                <a:spcPts val="0"/>
              </a:spcAft>
              <a:buFont typeface="Arial" pitchFamily="34" charset="0"/>
              <a:buNone/>
              <a:defRPr/>
            </a:pPr>
            <a:r>
              <a:rPr lang="en-GB" dirty="0" smtClean="0"/>
              <a:t>and ‘reward’ them with ownership and possessions !!!!</a:t>
            </a:r>
          </a:p>
          <a:p>
            <a:pPr fontAlgn="auto">
              <a:spcAft>
                <a:spcPts val="0"/>
              </a:spcAft>
              <a:buFont typeface="Arial" pitchFamily="34" charset="0"/>
              <a:buChar char="•"/>
              <a:defRPr/>
            </a:pPr>
            <a:endParaRPr lang="en-GB" dirty="0" smtClean="0"/>
          </a:p>
          <a:p>
            <a:pPr fontAlgn="auto">
              <a:spcAft>
                <a:spcPts val="0"/>
              </a:spcAft>
              <a:buFont typeface="Arial" pitchFamily="34" charset="0"/>
              <a:buChar char="•"/>
              <a:defRPr/>
            </a:pPr>
            <a:endParaRPr lang="en-GB" dirty="0"/>
          </a:p>
          <a:p>
            <a:pPr fontAlgn="auto">
              <a:spcAft>
                <a:spcPts val="0"/>
              </a:spcAft>
              <a:buFont typeface="Arial" pitchFamily="34" charset="0"/>
              <a:buChar char="•"/>
              <a:defRPr/>
            </a:pPr>
            <a:endParaRPr lang="en-GB" dirty="0" smtClean="0"/>
          </a:p>
          <a:p>
            <a:pPr fontAlgn="auto">
              <a:spcAft>
                <a:spcPts val="0"/>
              </a:spcAft>
              <a:buFont typeface="Arial" pitchFamily="34" charset="0"/>
              <a:buChar char="•"/>
              <a:defRPr/>
            </a:pPr>
            <a:endParaRPr lang="en-GB" dirty="0"/>
          </a:p>
          <a:p>
            <a:pPr marL="0" indent="0" fontAlgn="auto">
              <a:spcAft>
                <a:spcPts val="0"/>
              </a:spcAft>
              <a:buFont typeface="Arial" charset="0"/>
              <a:buNone/>
              <a:defRPr/>
            </a:pPr>
            <a:endParaRPr lang="en-GB" dirty="0" smtClean="0"/>
          </a:p>
          <a:p>
            <a:pPr marL="0" indent="0" fontAlgn="auto">
              <a:spcAft>
                <a:spcPts val="0"/>
              </a:spcAft>
              <a:buFont typeface="Arial" charset="0"/>
              <a:buNone/>
              <a:defRPr/>
            </a:pPr>
            <a:endParaRPr lang="en-GB" sz="3600" dirty="0" smtClean="0"/>
          </a:p>
          <a:p>
            <a:pPr marL="0" indent="0" fontAlgn="auto">
              <a:spcAft>
                <a:spcPts val="0"/>
              </a:spcAft>
              <a:buFont typeface="Arial" charset="0"/>
              <a:buNone/>
              <a:defRPr/>
            </a:pPr>
            <a:endParaRPr lang="en-GB" sz="3600" dirty="0" smtClean="0"/>
          </a:p>
          <a:p>
            <a:pPr marL="0" indent="0" fontAlgn="auto">
              <a:spcAft>
                <a:spcPts val="0"/>
              </a:spcAft>
              <a:buFont typeface="Arial" charset="0"/>
              <a:buNone/>
              <a:defRPr/>
            </a:pPr>
            <a:endParaRPr lang="en-GB" sz="3600" dirty="0" smtClean="0"/>
          </a:p>
          <a:p>
            <a:pPr marL="0" indent="0" fontAlgn="auto">
              <a:spcAft>
                <a:spcPts val="0"/>
              </a:spcAft>
              <a:buFont typeface="Arial" charset="0"/>
              <a:buNone/>
              <a:defRPr/>
            </a:pPr>
            <a:r>
              <a:rPr lang="en-GB" sz="3600" dirty="0" smtClean="0"/>
              <a:t>Who, </a:t>
            </a:r>
            <a:r>
              <a:rPr lang="en-GB" sz="3600" b="1" dirty="0" smtClean="0"/>
              <a:t>but you, </a:t>
            </a:r>
            <a:r>
              <a:rPr lang="en-GB" sz="3600" dirty="0" smtClean="0"/>
              <a:t>will lead them to realise the values </a:t>
            </a:r>
          </a:p>
          <a:p>
            <a:pPr marL="0" indent="0" fontAlgn="auto">
              <a:spcAft>
                <a:spcPts val="0"/>
              </a:spcAft>
              <a:buFont typeface="Arial" charset="0"/>
              <a:buNone/>
              <a:defRPr/>
            </a:pPr>
            <a:r>
              <a:rPr lang="en-GB" sz="3600" dirty="0"/>
              <a:t>	</a:t>
            </a:r>
            <a:r>
              <a:rPr lang="en-GB" sz="3600" dirty="0" smtClean="0"/>
              <a:t>				of Christian virtue?</a:t>
            </a:r>
            <a:endParaRPr lang="en-GB" sz="3600" dirty="0"/>
          </a:p>
        </p:txBody>
      </p:sp>
      <p:pic>
        <p:nvPicPr>
          <p:cNvPr id="202755" name="Picture 5" descr="C:\Users\energy\AppData\Local\Microsoft\Windows\Temporary Internet Files\Content.IE5\M43TV6B1\MP900439493[1].jpg"/>
          <p:cNvPicPr>
            <a:picLocks noChangeAspect="1" noChangeArrowheads="1"/>
          </p:cNvPicPr>
          <p:nvPr/>
        </p:nvPicPr>
        <p:blipFill>
          <a:blip r:embed="rId4"/>
          <a:srcRect/>
          <a:stretch>
            <a:fillRect/>
          </a:stretch>
        </p:blipFill>
        <p:spPr bwMode="auto">
          <a:xfrm>
            <a:off x="1835150" y="2263775"/>
            <a:ext cx="3384550" cy="2925763"/>
          </a:xfrm>
          <a:prstGeom prst="rect">
            <a:avLst/>
          </a:prstGeom>
          <a:noFill/>
          <a:ln w="9525">
            <a:noFill/>
            <a:miter lim="800000"/>
            <a:headEnd/>
            <a:tailEnd/>
          </a:ln>
        </p:spPr>
      </p:pic>
      <p:pic>
        <p:nvPicPr>
          <p:cNvPr id="202756" name="Picture 4" descr="C:\Users\energy\AppData\Local\Microsoft\Windows\Temporary Internet Files\Content.IE5\5CV2ZBCT\MP900439398[1].jpg"/>
          <p:cNvPicPr>
            <a:picLocks noChangeAspect="1" noChangeArrowheads="1"/>
          </p:cNvPicPr>
          <p:nvPr/>
        </p:nvPicPr>
        <p:blipFill>
          <a:blip r:embed="rId5"/>
          <a:srcRect/>
          <a:stretch>
            <a:fillRect/>
          </a:stretch>
        </p:blipFill>
        <p:spPr bwMode="auto">
          <a:xfrm>
            <a:off x="6875463" y="2420938"/>
            <a:ext cx="1971675" cy="1968500"/>
          </a:xfrm>
          <a:prstGeom prst="rect">
            <a:avLst/>
          </a:prstGeom>
          <a:noFill/>
          <a:ln w="9525">
            <a:noFill/>
            <a:miter lim="800000"/>
            <a:headEnd/>
            <a:tailEnd/>
          </a:ln>
        </p:spPr>
      </p:pic>
    </p:spTree>
    <p:custDataLst>
      <p:tags r:id="rId1"/>
    </p:custDataLst>
  </p:cSld>
  <p:clrMapOvr>
    <a:masterClrMapping/>
  </p:clrMapOvr>
  <p:transition spd="slow" advTm="21914"/>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628650" y="365125"/>
            <a:ext cx="7886700" cy="735013"/>
          </a:xfrm>
        </p:spPr>
        <p:txBody>
          <a:bodyPr rtlCol="0">
            <a:normAutofit fontScale="90000"/>
          </a:bodyPr>
          <a:lstStyle/>
          <a:p>
            <a:pPr fontAlgn="auto">
              <a:spcAft>
                <a:spcPts val="0"/>
              </a:spcAft>
              <a:defRPr/>
            </a:pPr>
            <a:r>
              <a:rPr lang="en-GB" altLang="en-US" smtClean="0"/>
              <a:t>In 21</a:t>
            </a:r>
            <a:r>
              <a:rPr lang="en-GB" altLang="en-US" baseline="30000" smtClean="0"/>
              <a:t>st</a:t>
            </a:r>
            <a:r>
              <a:rPr lang="en-GB" altLang="en-US" smtClean="0"/>
              <a:t> Century….</a:t>
            </a:r>
          </a:p>
        </p:txBody>
      </p:sp>
      <p:sp>
        <p:nvSpPr>
          <p:cNvPr id="26627" name="Content Placeholder 2"/>
          <p:cNvSpPr>
            <a:spLocks noGrp="1"/>
          </p:cNvSpPr>
          <p:nvPr>
            <p:ph idx="1"/>
          </p:nvPr>
        </p:nvSpPr>
        <p:spPr>
          <a:xfrm>
            <a:off x="571500" y="1398588"/>
            <a:ext cx="7943850" cy="4983162"/>
          </a:xfrm>
        </p:spPr>
        <p:txBody>
          <a:bodyPr rtlCol="0">
            <a:normAutofit fontScale="85000" lnSpcReduction="20000"/>
          </a:bodyPr>
          <a:lstStyle/>
          <a:p>
            <a:pPr marL="0" indent="0" fontAlgn="auto">
              <a:spcAft>
                <a:spcPts val="0"/>
              </a:spcAft>
              <a:buFont typeface="Arial" charset="0"/>
              <a:buNone/>
              <a:defRPr/>
            </a:pPr>
            <a:r>
              <a:rPr lang="en-GB" altLang="en-US" sz="3600" dirty="0" smtClean="0"/>
              <a:t>Society will tell them to become celebrities</a:t>
            </a:r>
          </a:p>
          <a:p>
            <a:pPr fontAlgn="auto">
              <a:spcAft>
                <a:spcPts val="0"/>
              </a:spcAft>
              <a:defRPr/>
            </a:pPr>
            <a:endParaRPr lang="en-GB" altLang="en-US" sz="3600" dirty="0" smtClean="0"/>
          </a:p>
          <a:p>
            <a:pPr fontAlgn="auto">
              <a:spcAft>
                <a:spcPts val="0"/>
              </a:spcAft>
              <a:defRPr/>
            </a:pPr>
            <a:endParaRPr lang="en-GB" altLang="en-US" dirty="0" smtClean="0"/>
          </a:p>
          <a:p>
            <a:pPr fontAlgn="auto">
              <a:spcAft>
                <a:spcPts val="0"/>
              </a:spcAft>
              <a:defRPr/>
            </a:pPr>
            <a:endParaRPr lang="en-GB" altLang="en-US" dirty="0" smtClean="0"/>
          </a:p>
          <a:p>
            <a:pPr fontAlgn="auto">
              <a:spcAft>
                <a:spcPts val="0"/>
              </a:spcAft>
              <a:defRPr/>
            </a:pPr>
            <a:endParaRPr lang="en-GB" altLang="en-US" dirty="0" smtClean="0"/>
          </a:p>
          <a:p>
            <a:pPr fontAlgn="auto">
              <a:spcAft>
                <a:spcPts val="0"/>
              </a:spcAft>
              <a:defRPr/>
            </a:pPr>
            <a:endParaRPr lang="en-GB" altLang="en-US" dirty="0" smtClean="0"/>
          </a:p>
          <a:p>
            <a:pPr fontAlgn="auto">
              <a:spcAft>
                <a:spcPts val="0"/>
              </a:spcAft>
              <a:defRPr/>
            </a:pPr>
            <a:endParaRPr lang="en-GB" altLang="en-US" dirty="0" smtClean="0"/>
          </a:p>
          <a:p>
            <a:pPr fontAlgn="auto">
              <a:spcAft>
                <a:spcPts val="0"/>
              </a:spcAft>
              <a:defRPr/>
            </a:pPr>
            <a:endParaRPr lang="en-GB" altLang="en-US" sz="900" dirty="0" smtClean="0"/>
          </a:p>
          <a:p>
            <a:pPr fontAlgn="auto">
              <a:spcAft>
                <a:spcPts val="0"/>
              </a:spcAft>
              <a:defRPr/>
            </a:pPr>
            <a:endParaRPr lang="en-GB" altLang="en-US" sz="1800" dirty="0" smtClean="0"/>
          </a:p>
          <a:p>
            <a:pPr marL="0" indent="0" fontAlgn="auto">
              <a:spcAft>
                <a:spcPts val="0"/>
              </a:spcAft>
              <a:buFont typeface="Arial" charset="0"/>
              <a:buNone/>
              <a:defRPr/>
            </a:pPr>
            <a:endParaRPr lang="en-GB" altLang="en-US" sz="3600" dirty="0" smtClean="0"/>
          </a:p>
          <a:p>
            <a:pPr marL="0" indent="0" fontAlgn="auto">
              <a:spcAft>
                <a:spcPts val="0"/>
              </a:spcAft>
              <a:buFont typeface="Arial" charset="0"/>
              <a:buNone/>
              <a:defRPr/>
            </a:pPr>
            <a:endParaRPr lang="en-GB" altLang="en-US" sz="3600" dirty="0" smtClean="0"/>
          </a:p>
          <a:p>
            <a:pPr marL="0" indent="0" fontAlgn="auto">
              <a:spcAft>
                <a:spcPts val="0"/>
              </a:spcAft>
              <a:buFont typeface="Arial" charset="0"/>
              <a:buNone/>
              <a:defRPr/>
            </a:pPr>
            <a:r>
              <a:rPr lang="en-GB" altLang="en-US" sz="3600" dirty="0" smtClean="0"/>
              <a:t>Who else, </a:t>
            </a:r>
            <a:r>
              <a:rPr lang="en-GB" altLang="en-US" sz="3600" b="1" dirty="0" smtClean="0"/>
              <a:t>but you, </a:t>
            </a:r>
            <a:r>
              <a:rPr lang="en-GB" altLang="en-US" sz="3600" dirty="0" smtClean="0"/>
              <a:t>will lead them to be Saints!!</a:t>
            </a:r>
          </a:p>
        </p:txBody>
      </p:sp>
      <p:pic>
        <p:nvPicPr>
          <p:cNvPr id="204803" name="Picture 4" descr="C:\Users\energy\AppData\Local\Microsoft\Windows\Temporary Internet Files\Content.IE5\2SVZNSDB\MP900439553[1].jpg"/>
          <p:cNvPicPr>
            <a:picLocks noChangeAspect="1" noChangeArrowheads="1"/>
          </p:cNvPicPr>
          <p:nvPr/>
        </p:nvPicPr>
        <p:blipFill>
          <a:blip r:embed="rId3"/>
          <a:srcRect/>
          <a:stretch>
            <a:fillRect/>
          </a:stretch>
        </p:blipFill>
        <p:spPr bwMode="auto">
          <a:xfrm>
            <a:off x="6804025" y="1989138"/>
            <a:ext cx="1955800" cy="2962275"/>
          </a:xfrm>
          <a:prstGeom prst="rect">
            <a:avLst/>
          </a:prstGeom>
          <a:noFill/>
          <a:ln w="9525">
            <a:noFill/>
            <a:miter lim="800000"/>
            <a:headEnd/>
            <a:tailEnd/>
          </a:ln>
        </p:spPr>
      </p:pic>
      <p:pic>
        <p:nvPicPr>
          <p:cNvPr id="204804" name="Picture 6" descr="C:\Users\michaelcorcoran\AppData\Local\Microsoft\Windows\Temporary Internet Files\Content.IE5\X01J6NP3\MP900439326[1].jpg"/>
          <p:cNvPicPr>
            <a:picLocks noChangeAspect="1" noChangeArrowheads="1"/>
          </p:cNvPicPr>
          <p:nvPr/>
        </p:nvPicPr>
        <p:blipFill>
          <a:blip r:embed="rId4"/>
          <a:srcRect/>
          <a:stretch>
            <a:fillRect/>
          </a:stretch>
        </p:blipFill>
        <p:spPr bwMode="auto">
          <a:xfrm>
            <a:off x="785813" y="2008188"/>
            <a:ext cx="4368800" cy="3714750"/>
          </a:xfrm>
          <a:prstGeom prst="rect">
            <a:avLst/>
          </a:prstGeom>
          <a:noFill/>
          <a:ln w="9525">
            <a:noFill/>
            <a:miter lim="800000"/>
            <a:headEnd/>
            <a:tailEnd/>
          </a:ln>
        </p:spPr>
      </p:pic>
    </p:spTree>
  </p:cSld>
  <p:clrMapOvr>
    <a:masterClrMapping/>
  </p:clrMapOvr>
  <p:transition spd="slow" advTm="13598"/>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idx="4294967295"/>
          </p:nvPr>
        </p:nvSpPr>
        <p:spPr>
          <a:xfrm>
            <a:off x="0" y="188913"/>
            <a:ext cx="9144000" cy="6669087"/>
          </a:xfrm>
        </p:spPr>
        <p:txBody>
          <a:bodyPr rtlCol="0">
            <a:normAutofit fontScale="92500" lnSpcReduction="10000"/>
          </a:bodyPr>
          <a:lstStyle/>
          <a:p>
            <a:pPr fontAlgn="auto">
              <a:lnSpc>
                <a:spcPct val="80000"/>
              </a:lnSpc>
              <a:spcAft>
                <a:spcPts val="0"/>
              </a:spcAft>
              <a:buFontTx/>
              <a:buNone/>
              <a:defRPr/>
            </a:pPr>
            <a:endParaRPr lang="en-US" sz="2400" dirty="0" smtClean="0"/>
          </a:p>
          <a:p>
            <a:pPr algn="ctr" fontAlgn="auto">
              <a:lnSpc>
                <a:spcPct val="80000"/>
              </a:lnSpc>
              <a:spcAft>
                <a:spcPts val="0"/>
              </a:spcAft>
              <a:buFontTx/>
              <a:buNone/>
              <a:defRPr/>
            </a:pPr>
            <a:r>
              <a:rPr lang="en-US" sz="2400" dirty="0" smtClean="0"/>
              <a:t>	</a:t>
            </a:r>
            <a:r>
              <a:rPr lang="en-US" sz="2200" dirty="0" smtClean="0"/>
              <a:t>“When I invite you to become </a:t>
            </a:r>
            <a:r>
              <a:rPr lang="en-US" sz="2200" b="1" dirty="0" smtClean="0">
                <a:solidFill>
                  <a:srgbClr val="FF0000"/>
                </a:solidFill>
              </a:rPr>
              <a:t>saints, </a:t>
            </a:r>
          </a:p>
          <a:p>
            <a:pPr algn="ctr" fontAlgn="auto">
              <a:lnSpc>
                <a:spcPct val="80000"/>
              </a:lnSpc>
              <a:spcAft>
                <a:spcPts val="0"/>
              </a:spcAft>
              <a:buFontTx/>
              <a:buNone/>
              <a:defRPr/>
            </a:pPr>
            <a:r>
              <a:rPr lang="en-US" sz="2200" dirty="0" smtClean="0"/>
              <a:t>I am asking you not to be content with second best. </a:t>
            </a:r>
          </a:p>
          <a:p>
            <a:pPr algn="ctr" fontAlgn="auto">
              <a:lnSpc>
                <a:spcPct val="80000"/>
              </a:lnSpc>
              <a:spcAft>
                <a:spcPts val="0"/>
              </a:spcAft>
              <a:buFontTx/>
              <a:buNone/>
              <a:defRPr/>
            </a:pPr>
            <a:r>
              <a:rPr lang="en-US" sz="2200" dirty="0" smtClean="0"/>
              <a:t>    I am asking you not to pursue one limited goal </a:t>
            </a:r>
          </a:p>
          <a:p>
            <a:pPr algn="ctr" fontAlgn="auto">
              <a:lnSpc>
                <a:spcPct val="80000"/>
              </a:lnSpc>
              <a:spcAft>
                <a:spcPts val="0"/>
              </a:spcAft>
              <a:buFontTx/>
              <a:buNone/>
              <a:defRPr/>
            </a:pPr>
            <a:r>
              <a:rPr lang="en-US" sz="2200" dirty="0" smtClean="0"/>
              <a:t>and ignore all the others.</a:t>
            </a:r>
          </a:p>
          <a:p>
            <a:pPr algn="ctr" fontAlgn="auto">
              <a:lnSpc>
                <a:spcPct val="80000"/>
              </a:lnSpc>
              <a:spcAft>
                <a:spcPts val="0"/>
              </a:spcAft>
              <a:buFontTx/>
              <a:buNone/>
              <a:defRPr/>
            </a:pPr>
            <a:r>
              <a:rPr lang="en-US" sz="2200" dirty="0" smtClean="0"/>
              <a:t> </a:t>
            </a:r>
          </a:p>
          <a:p>
            <a:pPr algn="ctr" fontAlgn="auto">
              <a:lnSpc>
                <a:spcPct val="80000"/>
              </a:lnSpc>
              <a:spcAft>
                <a:spcPts val="0"/>
              </a:spcAft>
              <a:buFontTx/>
              <a:buNone/>
              <a:defRPr/>
            </a:pPr>
            <a:r>
              <a:rPr lang="en-US" sz="2200" dirty="0" smtClean="0"/>
              <a:t>      Having money makes it possible to be generous and to do good in the world, </a:t>
            </a:r>
          </a:p>
          <a:p>
            <a:pPr algn="ctr" fontAlgn="auto">
              <a:lnSpc>
                <a:spcPct val="80000"/>
              </a:lnSpc>
              <a:spcAft>
                <a:spcPts val="0"/>
              </a:spcAft>
              <a:buFontTx/>
              <a:buNone/>
              <a:defRPr/>
            </a:pPr>
            <a:r>
              <a:rPr lang="en-US" sz="2200" dirty="0" smtClean="0"/>
              <a:t>but on its own, it is not enough to make us happy. </a:t>
            </a:r>
          </a:p>
          <a:p>
            <a:pPr algn="ctr" fontAlgn="auto">
              <a:lnSpc>
                <a:spcPct val="80000"/>
              </a:lnSpc>
              <a:spcAft>
                <a:spcPts val="0"/>
              </a:spcAft>
              <a:buFontTx/>
              <a:buNone/>
              <a:defRPr/>
            </a:pPr>
            <a:endParaRPr lang="en-US" sz="2200" dirty="0" smtClean="0"/>
          </a:p>
          <a:p>
            <a:pPr algn="ctr" fontAlgn="auto">
              <a:lnSpc>
                <a:spcPct val="80000"/>
              </a:lnSpc>
              <a:spcAft>
                <a:spcPts val="0"/>
              </a:spcAft>
              <a:buFontTx/>
              <a:buNone/>
              <a:defRPr/>
            </a:pPr>
            <a:r>
              <a:rPr lang="en-US" sz="2200" dirty="0" smtClean="0"/>
              <a:t>       Being highly skilled in some activity or profession is good, </a:t>
            </a:r>
          </a:p>
          <a:p>
            <a:pPr algn="ctr" fontAlgn="auto">
              <a:lnSpc>
                <a:spcPct val="80000"/>
              </a:lnSpc>
              <a:spcAft>
                <a:spcPts val="0"/>
              </a:spcAft>
              <a:buFontTx/>
              <a:buNone/>
              <a:defRPr/>
            </a:pPr>
            <a:r>
              <a:rPr lang="en-US" sz="2200" dirty="0" smtClean="0"/>
              <a:t>but it will not satisfy us unless we aim for something greater still. </a:t>
            </a:r>
          </a:p>
          <a:p>
            <a:pPr algn="ctr" fontAlgn="auto">
              <a:lnSpc>
                <a:spcPct val="80000"/>
              </a:lnSpc>
              <a:spcAft>
                <a:spcPts val="0"/>
              </a:spcAft>
              <a:buFontTx/>
              <a:buNone/>
              <a:defRPr/>
            </a:pPr>
            <a:r>
              <a:rPr lang="en-US" sz="2200" dirty="0" smtClean="0"/>
              <a:t>    It might make us famous, but it will not make us happy. </a:t>
            </a:r>
          </a:p>
          <a:p>
            <a:pPr algn="ctr" fontAlgn="auto">
              <a:lnSpc>
                <a:spcPct val="80000"/>
              </a:lnSpc>
              <a:spcAft>
                <a:spcPts val="0"/>
              </a:spcAft>
              <a:buFontTx/>
              <a:buNone/>
              <a:defRPr/>
            </a:pPr>
            <a:endParaRPr lang="en-US" sz="2200" dirty="0" smtClean="0"/>
          </a:p>
          <a:p>
            <a:pPr algn="ctr" fontAlgn="auto">
              <a:lnSpc>
                <a:spcPct val="80000"/>
              </a:lnSpc>
              <a:spcAft>
                <a:spcPts val="0"/>
              </a:spcAft>
              <a:buFontTx/>
              <a:buNone/>
              <a:defRPr/>
            </a:pPr>
            <a:r>
              <a:rPr lang="en-US" sz="2200" b="1" dirty="0" smtClean="0">
                <a:solidFill>
                  <a:srgbClr val="FF0000"/>
                </a:solidFill>
              </a:rPr>
              <a:t>Happiness is something we all want, </a:t>
            </a:r>
          </a:p>
          <a:p>
            <a:pPr algn="ctr" fontAlgn="auto">
              <a:lnSpc>
                <a:spcPct val="80000"/>
              </a:lnSpc>
              <a:spcAft>
                <a:spcPts val="0"/>
              </a:spcAft>
              <a:buFontTx/>
              <a:buNone/>
              <a:defRPr/>
            </a:pPr>
            <a:r>
              <a:rPr lang="en-US" sz="2200" b="1" dirty="0" smtClean="0">
                <a:solidFill>
                  <a:srgbClr val="FF0000"/>
                </a:solidFill>
              </a:rPr>
              <a:t>but one of the great tragedies in this world is that so many people never find it, because they look for it in the wrong places. </a:t>
            </a:r>
          </a:p>
          <a:p>
            <a:pPr algn="ctr" fontAlgn="auto">
              <a:lnSpc>
                <a:spcPct val="80000"/>
              </a:lnSpc>
              <a:spcAft>
                <a:spcPts val="0"/>
              </a:spcAft>
              <a:buFontTx/>
              <a:buNone/>
              <a:defRPr/>
            </a:pPr>
            <a:endParaRPr lang="en-US" sz="2200" dirty="0" smtClean="0"/>
          </a:p>
          <a:p>
            <a:pPr algn="ctr" fontAlgn="auto">
              <a:lnSpc>
                <a:spcPct val="80000"/>
              </a:lnSpc>
              <a:spcAft>
                <a:spcPts val="0"/>
              </a:spcAft>
              <a:buFontTx/>
              <a:buNone/>
              <a:defRPr/>
            </a:pPr>
            <a:r>
              <a:rPr lang="en-US" sz="2200" dirty="0" smtClean="0"/>
              <a:t>The key to it is very simple – </a:t>
            </a:r>
          </a:p>
          <a:p>
            <a:pPr algn="ctr" fontAlgn="auto">
              <a:lnSpc>
                <a:spcPct val="80000"/>
              </a:lnSpc>
              <a:spcAft>
                <a:spcPts val="0"/>
              </a:spcAft>
              <a:buFontTx/>
              <a:buNone/>
              <a:defRPr/>
            </a:pPr>
            <a:r>
              <a:rPr lang="en-US" sz="2200" dirty="0" smtClean="0"/>
              <a:t>true happiness is to be found in God.” </a:t>
            </a:r>
          </a:p>
          <a:p>
            <a:pPr algn="ctr" fontAlgn="auto">
              <a:lnSpc>
                <a:spcPct val="80000"/>
              </a:lnSpc>
              <a:spcAft>
                <a:spcPts val="0"/>
              </a:spcAft>
              <a:buFontTx/>
              <a:buNone/>
              <a:defRPr/>
            </a:pPr>
            <a:endParaRPr lang="en-US" sz="2600" dirty="0" smtClean="0"/>
          </a:p>
          <a:p>
            <a:pPr algn="ctr" fontAlgn="auto">
              <a:lnSpc>
                <a:spcPct val="80000"/>
              </a:lnSpc>
              <a:spcAft>
                <a:spcPts val="0"/>
              </a:spcAft>
              <a:buFontTx/>
              <a:buNone/>
              <a:defRPr/>
            </a:pPr>
            <a:endParaRPr lang="en-US" sz="2600" dirty="0" smtClean="0"/>
          </a:p>
          <a:p>
            <a:pPr algn="ctr" fontAlgn="auto">
              <a:lnSpc>
                <a:spcPct val="80000"/>
              </a:lnSpc>
              <a:spcAft>
                <a:spcPts val="0"/>
              </a:spcAft>
              <a:buFontTx/>
              <a:buNone/>
              <a:defRPr/>
            </a:pPr>
            <a:endParaRPr lang="en-US" sz="2600" dirty="0" smtClean="0"/>
          </a:p>
          <a:p>
            <a:pPr algn="r" fontAlgn="auto">
              <a:lnSpc>
                <a:spcPct val="80000"/>
              </a:lnSpc>
              <a:spcAft>
                <a:spcPts val="0"/>
              </a:spcAft>
              <a:buFontTx/>
              <a:buNone/>
              <a:defRPr/>
            </a:pPr>
            <a:r>
              <a:rPr lang="en-US" sz="2600" dirty="0" smtClean="0"/>
              <a:t>                                               </a:t>
            </a:r>
            <a:r>
              <a:rPr lang="en-US" sz="1400" dirty="0" smtClean="0"/>
              <a:t>Pope  Benedict XVI to Pupils 17</a:t>
            </a:r>
            <a:r>
              <a:rPr lang="en-US" sz="1400" baseline="30000" dirty="0" smtClean="0"/>
              <a:t>th</a:t>
            </a:r>
            <a:r>
              <a:rPr lang="en-US" sz="1400" dirty="0" smtClean="0"/>
              <a:t> September</a:t>
            </a:r>
          </a:p>
        </p:txBody>
      </p:sp>
      <p:sp>
        <p:nvSpPr>
          <p:cNvPr id="206850" name="Line 4"/>
          <p:cNvSpPr>
            <a:spLocks noChangeShapeType="1"/>
          </p:cNvSpPr>
          <p:nvPr/>
        </p:nvSpPr>
        <p:spPr bwMode="auto">
          <a:xfrm>
            <a:off x="468313" y="1052513"/>
            <a:ext cx="0" cy="4897437"/>
          </a:xfrm>
          <a:prstGeom prst="line">
            <a:avLst/>
          </a:prstGeom>
          <a:noFill/>
          <a:ln w="76200">
            <a:solidFill>
              <a:schemeClr val="tx1"/>
            </a:solidFill>
            <a:round/>
            <a:headEnd/>
            <a:tailEnd/>
          </a:ln>
        </p:spPr>
        <p:txBody>
          <a:bodyPr/>
          <a:lstStyle/>
          <a:p>
            <a:endParaRPr lang="en-US"/>
          </a:p>
        </p:txBody>
      </p:sp>
      <p:sp>
        <p:nvSpPr>
          <p:cNvPr id="206851" name="Text Box 5"/>
          <p:cNvSpPr txBox="1">
            <a:spLocks noChangeArrowheads="1"/>
          </p:cNvSpPr>
          <p:nvPr/>
        </p:nvSpPr>
        <p:spPr bwMode="auto">
          <a:xfrm>
            <a:off x="5472113" y="6092825"/>
            <a:ext cx="3671887" cy="307975"/>
          </a:xfrm>
          <a:prstGeom prst="rect">
            <a:avLst/>
          </a:prstGeom>
          <a:noFill/>
          <a:ln w="9525">
            <a:noFill/>
            <a:miter lim="800000"/>
            <a:headEnd/>
            <a:tailEnd/>
          </a:ln>
        </p:spPr>
        <p:txBody>
          <a:bodyPr>
            <a:spAutoFit/>
          </a:bodyPr>
          <a:lstStyle/>
          <a:p>
            <a:pPr>
              <a:spcBef>
                <a:spcPct val="50000"/>
              </a:spcBef>
            </a:pPr>
            <a:r>
              <a:rPr lang="en-GB" sz="1400">
                <a:latin typeface="Calibri" pitchFamily="34" charset="0"/>
              </a:rPr>
              <a:t>                Twickenham: Address to Pupils</a:t>
            </a:r>
            <a:endParaRPr lang="en-US" sz="1400">
              <a:latin typeface="Calibri" pitchFamily="34" charset="0"/>
            </a:endParaRPr>
          </a:p>
        </p:txBody>
      </p:sp>
    </p:spTree>
  </p:cSld>
  <p:clrMapOvr>
    <a:masterClrMapping/>
  </p:clrMapOvr>
  <p:transition spd="slow">
    <p:wipe dir="d"/>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10.xml><?xml version="1.0" encoding="utf-8"?>
<p:tagLst xmlns:a="http://schemas.openxmlformats.org/drawingml/2006/main" xmlns:r="http://schemas.openxmlformats.org/officeDocument/2006/relationships" xmlns:p="http://schemas.openxmlformats.org/presentationml/2006/main">
  <p:tag name="DVSHAPEID" val="S8Cm1higbyIl35Abad2Rjv"/>
</p:tagLst>
</file>

<file path=ppt/tags/tag11.xml><?xml version="1.0" encoding="utf-8"?>
<p:tagLst xmlns:a="http://schemas.openxmlformats.org/drawingml/2006/main" xmlns:r="http://schemas.openxmlformats.org/officeDocument/2006/relationships" xmlns:p="http://schemas.openxmlformats.org/presentationml/2006/main">
  <p:tag name="TIMING" val="|2.9|1.5"/>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3.xml><?xml version="1.0" encoding="utf-8"?>
<p:tagLst xmlns:a="http://schemas.openxmlformats.org/drawingml/2006/main" xmlns:r="http://schemas.openxmlformats.org/officeDocument/2006/relationships" xmlns:p="http://schemas.openxmlformats.org/presentationml/2006/main">
  <p:tag name="DVSHAPEID" val="0uhWvCQomImT50qU5y4Znw"/>
</p:tagLst>
</file>

<file path=ppt/tags/tag4.xml><?xml version="1.0" encoding="utf-8"?>
<p:tagLst xmlns:a="http://schemas.openxmlformats.org/drawingml/2006/main" xmlns:r="http://schemas.openxmlformats.org/officeDocument/2006/relationships" xmlns:p="http://schemas.openxmlformats.org/presentationml/2006/main">
  <p:tag name="DVSECTIONID" val="ezdaKHeWyBnZyZ2cDqRSoa"/>
</p:tagLst>
</file>

<file path=ppt/tags/tag5.xml><?xml version="1.0" encoding="utf-8"?>
<p:tagLst xmlns:a="http://schemas.openxmlformats.org/drawingml/2006/main" xmlns:r="http://schemas.openxmlformats.org/officeDocument/2006/relationships" xmlns:p="http://schemas.openxmlformats.org/presentationml/2006/main">
  <p:tag name="DVSHAPEID" val="LRMR96J2MVd0CGe2e5htjk"/>
</p:tagLst>
</file>

<file path=ppt/tags/tag6.xml><?xml version="1.0" encoding="utf-8"?>
<p:tagLst xmlns:a="http://schemas.openxmlformats.org/drawingml/2006/main" xmlns:r="http://schemas.openxmlformats.org/officeDocument/2006/relationships" xmlns:p="http://schemas.openxmlformats.org/presentationml/2006/main">
  <p:tag name="DVSECTIONID" val="ezdaKHeWyBnZyZ2cDqRSoa"/>
</p:tagLst>
</file>

<file path=ppt/tags/tag7.xml><?xml version="1.0" encoding="utf-8"?>
<p:tagLst xmlns:a="http://schemas.openxmlformats.org/drawingml/2006/main" xmlns:r="http://schemas.openxmlformats.org/officeDocument/2006/relationships" xmlns:p="http://schemas.openxmlformats.org/presentationml/2006/main">
  <p:tag name="DVSHAPEID" val="LRMR96J2MVd0CGe2e5htjk"/>
</p:tagLst>
</file>

<file path=ppt/tags/tag8.xml><?xml version="1.0" encoding="utf-8"?>
<p:tagLst xmlns:a="http://schemas.openxmlformats.org/drawingml/2006/main" xmlns:r="http://schemas.openxmlformats.org/officeDocument/2006/relationships" xmlns:p="http://schemas.openxmlformats.org/presentationml/2006/main">
  <p:tag name="DVSECTIONID" val="OOKFAmQ6LnTdkKqqzhwoax"/>
</p:tagLst>
</file>

<file path=ppt/tags/tag9.xml><?xml version="1.0" encoding="utf-8"?>
<p:tagLst xmlns:a="http://schemas.openxmlformats.org/drawingml/2006/main" xmlns:r="http://schemas.openxmlformats.org/officeDocument/2006/relationships" xmlns:p="http://schemas.openxmlformats.org/presentationml/2006/main">
  <p:tag name="DVSHAPEID" val="XuPQogmzKvTp1YV9ymQ2ZW"/>
</p:tagLst>
</file>

<file path=ppt/theme/theme1.xml><?xml version="1.0" encoding="utf-8"?>
<a:theme xmlns:a="http://schemas.openxmlformats.org/drawingml/2006/main" name="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Training</Template>
  <TotalTime>6</TotalTime>
  <Words>5434</Words>
  <Application>Microsoft Office PowerPoint</Application>
  <PresentationFormat>On-screen Show (4:3)</PresentationFormat>
  <Paragraphs>911</Paragraphs>
  <Slides>97</Slides>
  <Notes>89</Notes>
  <HiddenSlides>0</HiddenSlides>
  <MMClips>0</MMClips>
  <ScaleCrop>false</ScaleCrop>
  <HeadingPairs>
    <vt:vector size="8" baseType="variant">
      <vt:variant>
        <vt:lpstr>Fonts Used</vt:lpstr>
      </vt:variant>
      <vt:variant>
        <vt:i4>18</vt:i4>
      </vt:variant>
      <vt:variant>
        <vt:lpstr>Design Template</vt:lpstr>
      </vt:variant>
      <vt:variant>
        <vt:i4>6</vt:i4>
      </vt:variant>
      <vt:variant>
        <vt:lpstr>Embedded OLE Servers</vt:lpstr>
      </vt:variant>
      <vt:variant>
        <vt:i4>1</vt:i4>
      </vt:variant>
      <vt:variant>
        <vt:lpstr>Slide Titles</vt:lpstr>
      </vt:variant>
      <vt:variant>
        <vt:i4>97</vt:i4>
      </vt:variant>
    </vt:vector>
  </HeadingPairs>
  <TitlesOfParts>
    <vt:vector size="122" baseType="lpstr">
      <vt:lpstr>Calibri</vt:lpstr>
      <vt:lpstr>Arial</vt:lpstr>
      <vt:lpstr>Chiller</vt:lpstr>
      <vt:lpstr>MS UI Gothic</vt:lpstr>
      <vt:lpstr>Tahoma</vt:lpstr>
      <vt:lpstr>Tempus Sans ITC</vt:lpstr>
      <vt:lpstr>Century Gothic</vt:lpstr>
      <vt:lpstr>Times New Roman</vt:lpstr>
      <vt:lpstr>Constantia</vt:lpstr>
      <vt:lpstr>Batang</vt:lpstr>
      <vt:lpstr>Aparajita</vt:lpstr>
      <vt:lpstr>Palatino Linotype</vt:lpstr>
      <vt:lpstr>Wingdings</vt:lpstr>
      <vt:lpstr>ＭＳ Ｐゴシック</vt:lpstr>
      <vt:lpstr>Bradley Hand ITC</vt:lpstr>
      <vt:lpstr>Malgun Gothic</vt:lpstr>
      <vt:lpstr>Bookman Old Style</vt:lpstr>
      <vt:lpstr>Arial Black</vt:lpstr>
      <vt:lpstr>Training</vt:lpstr>
      <vt:lpstr>Training</vt:lpstr>
      <vt:lpstr>Training</vt:lpstr>
      <vt:lpstr>Training</vt:lpstr>
      <vt:lpstr>Training</vt:lpstr>
      <vt:lpstr>Training</vt:lpstr>
      <vt:lpstr>Slide</vt:lpstr>
      <vt:lpstr>  CATSC STUDY CONFERENCE</vt:lpstr>
      <vt:lpstr>MISSIONARIES...                     DISCIPLES... FOLLOWERS...   MESSENGERS...</vt:lpstr>
      <vt:lpstr>Slide 3</vt:lpstr>
      <vt:lpstr> </vt:lpstr>
      <vt:lpstr> </vt:lpstr>
      <vt:lpstr>“ I HAVE COME THAT YOU      MAY HAVE LIFE… AND      HAVE IT TO THE FULL” .  JOHN 10:10</vt:lpstr>
      <vt:lpstr>  FIRSTLY:  WHAT DOES IT MEAN TO HAVE      ‘LIFE TO THE FULL’  ?</vt:lpstr>
      <vt:lpstr>KEY FOUNDATION STONES upon which Catholic education is built</vt:lpstr>
      <vt:lpstr>                    A   VISION…    A SIGHT FOR SORE EYES…</vt:lpstr>
      <vt:lpstr>Mixing metaphors !!</vt:lpstr>
      <vt:lpstr> GOD - </vt:lpstr>
      <vt:lpstr>Slide 12</vt:lpstr>
      <vt:lpstr>Slide 13</vt:lpstr>
      <vt:lpstr>Privilege &amp; Responsibility</vt:lpstr>
      <vt:lpstr>Slide 15</vt:lpstr>
      <vt:lpstr> VISIONARY</vt:lpstr>
      <vt:lpstr>Slide 17</vt:lpstr>
      <vt:lpstr>Slide 18</vt:lpstr>
      <vt:lpstr> SACRAMENTAL</vt:lpstr>
      <vt:lpstr>…some of the language of faith…</vt:lpstr>
      <vt:lpstr>Slide 21</vt:lpstr>
      <vt:lpstr>Slide 22</vt:lpstr>
      <vt:lpstr>RELATIONAL</vt:lpstr>
      <vt:lpstr>Slide 24</vt:lpstr>
      <vt:lpstr>Slide 25</vt:lpstr>
      <vt:lpstr>Slide 26</vt:lpstr>
      <vt:lpstr>Slide 27</vt:lpstr>
      <vt:lpstr> TRANSFORMATIONAL</vt:lpstr>
      <vt:lpstr>Slide 29</vt:lpstr>
      <vt:lpstr>A FULLY ALIVE HUMAN PERSON...  TRAINING THE EYE... CULTIVATING THE CONTEMPLATIVE... BEING DRAWN TO THE PRESENT MOMENT... TRAINING THE HEART...</vt:lpstr>
      <vt:lpstr>TRAINING THE EYE...</vt:lpstr>
      <vt:lpstr>The Heart</vt:lpstr>
      <vt:lpstr>Slide 33</vt:lpstr>
      <vt:lpstr>Slide 34</vt:lpstr>
      <vt:lpstr> Pope Benedict XVI.  Twickenham 2010 </vt:lpstr>
      <vt:lpstr>QUESTION:  WHAT ABOUT THIS VISION  INSPIRES ME... IS IN TUNE WITH MY OWN THINKING...?</vt:lpstr>
      <vt:lpstr>Slide 37</vt:lpstr>
      <vt:lpstr>Slide 38</vt:lpstr>
      <vt:lpstr>Slide 39</vt:lpstr>
      <vt:lpstr>Slide 40</vt:lpstr>
      <vt:lpstr>Visionary</vt:lpstr>
      <vt:lpstr>Sacramental</vt:lpstr>
      <vt:lpstr>Relational</vt:lpstr>
      <vt:lpstr>Transformational</vt:lpstr>
      <vt:lpstr>Slide 45</vt:lpstr>
      <vt:lpstr>        The rich tradition of the Church in education...</vt:lpstr>
      <vt:lpstr>Slide 47</vt:lpstr>
      <vt:lpstr>Slide 48</vt:lpstr>
      <vt:lpstr>Slide 49</vt:lpstr>
      <vt:lpstr>Teaching has an extraordinary moral depth  and is one of our most  excellent and  creative activities,  for the teacher does not write  on inanimate material    but on the very spirits of human beings The Catholic School on the Threshold of the Third Millennium  (Rome 1998) n.19</vt:lpstr>
      <vt:lpstr>Slide 51</vt:lpstr>
      <vt:lpstr>Slide 52</vt:lpstr>
      <vt:lpstr>Slide 53</vt:lpstr>
      <vt:lpstr>Slide 54</vt:lpstr>
      <vt:lpstr>Slide 55</vt:lpstr>
      <vt:lpstr>Slide 56</vt:lpstr>
      <vt:lpstr>Some of the challenges of ‘our’ culture </vt:lpstr>
      <vt:lpstr>Slide 58</vt:lpstr>
      <vt:lpstr>Slide 59</vt:lpstr>
      <vt:lpstr>Slide 60</vt:lpstr>
      <vt:lpstr>…proclaim the message, in season and out of season…</vt:lpstr>
      <vt:lpstr>Slide 62</vt:lpstr>
      <vt:lpstr>9</vt:lpstr>
      <vt:lpstr>Slide 64</vt:lpstr>
      <vt:lpstr>Slide 65</vt:lpstr>
      <vt:lpstr>Slide 66</vt:lpstr>
      <vt:lpstr>  CAN WE WALK  TOGETHER  IN THE SAME DIRECTION ?</vt:lpstr>
      <vt:lpstr>Slide 68</vt:lpstr>
      <vt:lpstr>Slide 69</vt:lpstr>
      <vt:lpstr>SO –  HOW IS IT IN YOUR SCHOOL ?</vt:lpstr>
      <vt:lpstr>IN MY SCHOOL...</vt:lpstr>
      <vt:lpstr>Slide 72</vt:lpstr>
      <vt:lpstr>   FOURTHLY  LEADING ... FROM THE BACK...THE MIDDLE... THE FRONT!! </vt:lpstr>
      <vt:lpstr>Slide 74</vt:lpstr>
      <vt:lpstr>Slide 75</vt:lpstr>
      <vt:lpstr>Leadership</vt:lpstr>
      <vt:lpstr>Slide 77</vt:lpstr>
      <vt:lpstr>Leadership is about…</vt:lpstr>
      <vt:lpstr>Slide 79</vt:lpstr>
      <vt:lpstr>Slide 80</vt:lpstr>
      <vt:lpstr>Slide 81</vt:lpstr>
      <vt:lpstr>Slide 82</vt:lpstr>
      <vt:lpstr>“… WITHOUT EXCEPTION,  THE MOST IMPORTANT SINGLE FACTOR IN THE SUCCESS OF THESE SCHOOLS IS THE QUALITY OF THE LEADERSHIP...”</vt:lpstr>
      <vt:lpstr>Slide 84</vt:lpstr>
      <vt:lpstr>Slide 85</vt:lpstr>
      <vt:lpstr>          </vt:lpstr>
      <vt:lpstr>  </vt:lpstr>
      <vt:lpstr>Slide 88</vt:lpstr>
      <vt:lpstr>Slide 89</vt:lpstr>
      <vt:lpstr>Resources</vt:lpstr>
      <vt:lpstr>Chosen to lead Christian learning communities in the 21st Century</vt:lpstr>
      <vt:lpstr>In this 21st Century….</vt:lpstr>
      <vt:lpstr>In 21st Century….</vt:lpstr>
      <vt:lpstr>In 21st Century….</vt:lpstr>
      <vt:lpstr>In 21st Century….</vt:lpstr>
      <vt:lpstr>In 21st Century….</vt:lpstr>
      <vt:lpstr>Slide 97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CATSC STUDY CONFERENCE</dc:title>
  <dc:creator/>
  <cp:lastModifiedBy/>
  <cp:revision>2</cp:revision>
  <dcterms:created xsi:type="dcterms:W3CDTF">2015-01-19T13:03:36Z</dcterms:created>
  <dcterms:modified xsi:type="dcterms:W3CDTF">2017-03-04T09:41:15Z</dcterms:modified>
</cp:coreProperties>
</file>